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59" r:id="rId6"/>
    <p:sldId id="260" r:id="rId7"/>
    <p:sldId id="261" r:id="rId8"/>
    <p:sldId id="266"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5772B-B326-8B45-4EBC-F1B458F782EA}" v="1568" dt="2022-02-19T23:47:49.134"/>
    <p1510:client id="{58C39892-1BC2-CE67-5059-F8758966178B}" v="592" dt="2022-02-27T23:20:02.252"/>
    <p1510:client id="{89A77AF5-49A5-4508-B2B8-74CB0F0F4005}" v="153" dt="2022-02-19T00:02:27.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A78E70CA-D9C1-4AD3-A7CF-3A9F92D2358C}" type="doc">
      <dgm:prSet loTypeId="urn:microsoft.com/office/officeart/2005/8/layout/vList5" loCatId="list" qsTypeId="urn:microsoft.com/office/officeart/2005/8/quickstyle/simple4" qsCatId="simple" csTypeId="urn:microsoft.com/office/officeart/2005/8/colors/colorful1" csCatId="colorful"/>
      <dgm:spPr/>
      <dgm:t>
        <a:bodyPr/>
        <a:lstStyle/>
        <a:p>
          <a:endParaRPr lang="en-US"/>
        </a:p>
      </dgm:t>
    </dgm:pt>
    <dgm:pt modelId="{ED450C76-4BC4-469B-A3C7-8B66628387DD}">
      <dgm:prSet/>
      <dgm:spPr/>
      <dgm:t>
        <a:bodyPr/>
        <a:lstStyle/>
        <a:p>
          <a:r>
            <a:rPr lang="en-US"/>
            <a:t>"In a nutshell, Scrum requires a Scrum Master to foster an environment where:</a:t>
          </a:r>
        </a:p>
      </dgm:t>
    </dgm:pt>
    <dgm:pt modelId="{C03B3810-979A-4AD1-A4E6-D321B3D3AB9D}" type="parTrans" cxnId="{22CEB471-B1B0-4259-B556-CC1CBC99FDE3}">
      <dgm:prSet/>
      <dgm:spPr/>
      <dgm:t>
        <a:bodyPr/>
        <a:lstStyle/>
        <a:p>
          <a:endParaRPr lang="en-US"/>
        </a:p>
      </dgm:t>
    </dgm:pt>
    <dgm:pt modelId="{A95E9E33-0C59-482A-8BE0-5401C0773387}" type="sibTrans" cxnId="{22CEB471-B1B0-4259-B556-CC1CBC99FDE3}">
      <dgm:prSet/>
      <dgm:spPr/>
      <dgm:t>
        <a:bodyPr/>
        <a:lstStyle/>
        <a:p>
          <a:endParaRPr lang="en-US"/>
        </a:p>
      </dgm:t>
    </dgm:pt>
    <dgm:pt modelId="{D284B145-BD46-4F10-B3D2-83A4ACC3541D}">
      <dgm:prSet/>
      <dgm:spPr/>
      <dgm:t>
        <a:bodyPr/>
        <a:lstStyle/>
        <a:p>
          <a:r>
            <a:rPr lang="en-US"/>
            <a:t>A Product Owner orders the work for a complex problem into a Product Backlog.</a:t>
          </a:r>
        </a:p>
      </dgm:t>
    </dgm:pt>
    <dgm:pt modelId="{16324A89-69A4-49F7-A5D4-8B77F4DA4028}" type="parTrans" cxnId="{D684D314-6362-4115-96BA-CDFFBEFAF692}">
      <dgm:prSet/>
      <dgm:spPr/>
      <dgm:t>
        <a:bodyPr/>
        <a:lstStyle/>
        <a:p>
          <a:endParaRPr lang="en-US"/>
        </a:p>
      </dgm:t>
    </dgm:pt>
    <dgm:pt modelId="{314561C0-272C-45DD-A05E-DF8FE046C88D}" type="sibTrans" cxnId="{D684D314-6362-4115-96BA-CDFFBEFAF692}">
      <dgm:prSet/>
      <dgm:spPr/>
      <dgm:t>
        <a:bodyPr/>
        <a:lstStyle/>
        <a:p>
          <a:endParaRPr lang="en-US"/>
        </a:p>
      </dgm:t>
    </dgm:pt>
    <dgm:pt modelId="{FCD6CCB7-75E1-4AD4-BFFF-90A184735737}">
      <dgm:prSet/>
      <dgm:spPr/>
      <dgm:t>
        <a:bodyPr/>
        <a:lstStyle/>
        <a:p>
          <a:r>
            <a:rPr lang="en-US"/>
            <a:t>The Scrum Team turns a selection of the work into an Increment of value during a Sprint.</a:t>
          </a:r>
        </a:p>
      </dgm:t>
    </dgm:pt>
    <dgm:pt modelId="{0DC5DF54-AFC6-414A-BA31-2354784EFCAD}" type="parTrans" cxnId="{FC04BA7A-7452-471A-9543-4855CCAFB48F}">
      <dgm:prSet/>
      <dgm:spPr/>
      <dgm:t>
        <a:bodyPr/>
        <a:lstStyle/>
        <a:p>
          <a:endParaRPr lang="en-US"/>
        </a:p>
      </dgm:t>
    </dgm:pt>
    <dgm:pt modelId="{0F6DFC83-DE22-4DD1-923F-368D5F67AFD9}" type="sibTrans" cxnId="{FC04BA7A-7452-471A-9543-4855CCAFB48F}">
      <dgm:prSet/>
      <dgm:spPr/>
      <dgm:t>
        <a:bodyPr/>
        <a:lstStyle/>
        <a:p>
          <a:endParaRPr lang="en-US"/>
        </a:p>
      </dgm:t>
    </dgm:pt>
    <dgm:pt modelId="{3C42E015-94FD-427D-B70B-54B98A9E5560}">
      <dgm:prSet/>
      <dgm:spPr/>
      <dgm:t>
        <a:bodyPr/>
        <a:lstStyle/>
        <a:p>
          <a:r>
            <a:rPr lang="en-US"/>
            <a:t>The Scrum Team and its stakeholders inspect the results and adjust for the next Sprint.</a:t>
          </a:r>
        </a:p>
      </dgm:t>
    </dgm:pt>
    <dgm:pt modelId="{D4C4ADFD-44C7-4AB2-96C9-B4BBD1B1819F}" type="parTrans" cxnId="{056B9139-ADFC-4A76-A1BB-781E44A373E6}">
      <dgm:prSet/>
      <dgm:spPr/>
      <dgm:t>
        <a:bodyPr/>
        <a:lstStyle/>
        <a:p>
          <a:endParaRPr lang="en-US"/>
        </a:p>
      </dgm:t>
    </dgm:pt>
    <dgm:pt modelId="{401C5BAC-490A-4290-9E1C-A89AD3CF3001}" type="sibTrans" cxnId="{056B9139-ADFC-4A76-A1BB-781E44A373E6}">
      <dgm:prSet/>
      <dgm:spPr/>
      <dgm:t>
        <a:bodyPr/>
        <a:lstStyle/>
        <a:p>
          <a:endParaRPr lang="en-US"/>
        </a:p>
      </dgm:t>
    </dgm:pt>
    <dgm:pt modelId="{B8CFC450-057D-409D-8904-FCC834D14A1B}">
      <dgm:prSet/>
      <dgm:spPr/>
      <dgm:t>
        <a:bodyPr/>
        <a:lstStyle/>
        <a:p>
          <a:r>
            <a:rPr lang="en-US" i="1"/>
            <a:t>Repeat"</a:t>
          </a:r>
          <a:endParaRPr lang="en-US"/>
        </a:p>
      </dgm:t>
    </dgm:pt>
    <dgm:pt modelId="{1511FB1C-B050-45D9-A736-7C623EFA55BE}" type="parTrans" cxnId="{142C6236-31CA-4B91-A416-7DD3192B19E1}">
      <dgm:prSet/>
      <dgm:spPr/>
      <dgm:t>
        <a:bodyPr/>
        <a:lstStyle/>
        <a:p>
          <a:endParaRPr lang="en-US"/>
        </a:p>
      </dgm:t>
    </dgm:pt>
    <dgm:pt modelId="{180D4811-194F-4896-A88A-F24402E8DFDB}" type="sibTrans" cxnId="{142C6236-31CA-4B91-A416-7DD3192B19E1}">
      <dgm:prSet/>
      <dgm:spPr/>
      <dgm:t>
        <a:bodyPr/>
        <a:lstStyle/>
        <a:p>
          <a:endParaRPr lang="en-US"/>
        </a:p>
      </dgm:t>
    </dgm:pt>
    <dgm:pt modelId="{2DC23A80-E25E-4B5D-AFDD-FC16D83D07F9}" type="pres">
      <dgm:prSet presAssocID="{A78E70CA-D9C1-4AD3-A7CF-3A9F92D2358C}" presName="Name0" presStyleCnt="0">
        <dgm:presLayoutVars>
          <dgm:dir/>
          <dgm:animLvl val="lvl"/>
          <dgm:resizeHandles val="exact"/>
        </dgm:presLayoutVars>
      </dgm:prSet>
      <dgm:spPr/>
    </dgm:pt>
    <dgm:pt modelId="{7CA43A07-76FD-4266-B090-86427803A3F7}" type="pres">
      <dgm:prSet presAssocID="{ED450C76-4BC4-469B-A3C7-8B66628387DD}" presName="linNode" presStyleCnt="0"/>
      <dgm:spPr/>
    </dgm:pt>
    <dgm:pt modelId="{91925D05-0032-4C12-A526-4945CC678E01}" type="pres">
      <dgm:prSet presAssocID="{ED450C76-4BC4-469B-A3C7-8B66628387DD}" presName="parentText" presStyleLbl="node1" presStyleIdx="0" presStyleCnt="5">
        <dgm:presLayoutVars>
          <dgm:chMax val="1"/>
          <dgm:bulletEnabled val="1"/>
        </dgm:presLayoutVars>
      </dgm:prSet>
      <dgm:spPr/>
    </dgm:pt>
    <dgm:pt modelId="{B704A114-492A-4975-BF96-F4A928C7087B}" type="pres">
      <dgm:prSet presAssocID="{A95E9E33-0C59-482A-8BE0-5401C0773387}" presName="sp" presStyleCnt="0"/>
      <dgm:spPr/>
    </dgm:pt>
    <dgm:pt modelId="{2FDE5334-6BAE-43AD-B2D5-147D835DFE59}" type="pres">
      <dgm:prSet presAssocID="{D284B145-BD46-4F10-B3D2-83A4ACC3541D}" presName="linNode" presStyleCnt="0"/>
      <dgm:spPr/>
    </dgm:pt>
    <dgm:pt modelId="{00CF4287-39A5-4A19-8129-7A20CDAC3D22}" type="pres">
      <dgm:prSet presAssocID="{D284B145-BD46-4F10-B3D2-83A4ACC3541D}" presName="parentText" presStyleLbl="node1" presStyleIdx="1" presStyleCnt="5">
        <dgm:presLayoutVars>
          <dgm:chMax val="1"/>
          <dgm:bulletEnabled val="1"/>
        </dgm:presLayoutVars>
      </dgm:prSet>
      <dgm:spPr/>
    </dgm:pt>
    <dgm:pt modelId="{19B46A5B-518A-4425-BE2E-72235A3BA467}" type="pres">
      <dgm:prSet presAssocID="{314561C0-272C-45DD-A05E-DF8FE046C88D}" presName="sp" presStyleCnt="0"/>
      <dgm:spPr/>
    </dgm:pt>
    <dgm:pt modelId="{FAA581E1-3C13-4F84-9A7B-918812624259}" type="pres">
      <dgm:prSet presAssocID="{FCD6CCB7-75E1-4AD4-BFFF-90A184735737}" presName="linNode" presStyleCnt="0"/>
      <dgm:spPr/>
    </dgm:pt>
    <dgm:pt modelId="{8E8AE7DC-D093-457D-9D85-66AEE4A03DC9}" type="pres">
      <dgm:prSet presAssocID="{FCD6CCB7-75E1-4AD4-BFFF-90A184735737}" presName="parentText" presStyleLbl="node1" presStyleIdx="2" presStyleCnt="5">
        <dgm:presLayoutVars>
          <dgm:chMax val="1"/>
          <dgm:bulletEnabled val="1"/>
        </dgm:presLayoutVars>
      </dgm:prSet>
      <dgm:spPr/>
    </dgm:pt>
    <dgm:pt modelId="{0035D179-4302-4F94-ADE5-27ED088809FA}" type="pres">
      <dgm:prSet presAssocID="{0F6DFC83-DE22-4DD1-923F-368D5F67AFD9}" presName="sp" presStyleCnt="0"/>
      <dgm:spPr/>
    </dgm:pt>
    <dgm:pt modelId="{AEACE2E3-1DD5-4FCF-B2AF-19B8434CA5B8}" type="pres">
      <dgm:prSet presAssocID="{3C42E015-94FD-427D-B70B-54B98A9E5560}" presName="linNode" presStyleCnt="0"/>
      <dgm:spPr/>
    </dgm:pt>
    <dgm:pt modelId="{E9EF2AF3-F599-4111-8401-DFD24F54BC42}" type="pres">
      <dgm:prSet presAssocID="{3C42E015-94FD-427D-B70B-54B98A9E5560}" presName="parentText" presStyleLbl="node1" presStyleIdx="3" presStyleCnt="5">
        <dgm:presLayoutVars>
          <dgm:chMax val="1"/>
          <dgm:bulletEnabled val="1"/>
        </dgm:presLayoutVars>
      </dgm:prSet>
      <dgm:spPr/>
    </dgm:pt>
    <dgm:pt modelId="{38F4121A-1968-47C1-B75E-AD2F1F7443E5}" type="pres">
      <dgm:prSet presAssocID="{401C5BAC-490A-4290-9E1C-A89AD3CF3001}" presName="sp" presStyleCnt="0"/>
      <dgm:spPr/>
    </dgm:pt>
    <dgm:pt modelId="{5F32FA0C-C03F-49E0-AC28-FFA7931F990A}" type="pres">
      <dgm:prSet presAssocID="{B8CFC450-057D-409D-8904-FCC834D14A1B}" presName="linNode" presStyleCnt="0"/>
      <dgm:spPr/>
    </dgm:pt>
    <dgm:pt modelId="{AC9B6CE4-3709-4AAA-A8F8-60F3FD1BF824}" type="pres">
      <dgm:prSet presAssocID="{B8CFC450-057D-409D-8904-FCC834D14A1B}" presName="parentText" presStyleLbl="node1" presStyleIdx="4" presStyleCnt="5">
        <dgm:presLayoutVars>
          <dgm:chMax val="1"/>
          <dgm:bulletEnabled val="1"/>
        </dgm:presLayoutVars>
      </dgm:prSet>
      <dgm:spPr/>
    </dgm:pt>
  </dgm:ptLst>
  <dgm:cxnLst>
    <dgm:cxn modelId="{D684D314-6362-4115-96BA-CDFFBEFAF692}" srcId="{A78E70CA-D9C1-4AD3-A7CF-3A9F92D2358C}" destId="{D284B145-BD46-4F10-B3D2-83A4ACC3541D}" srcOrd="1" destOrd="0" parTransId="{16324A89-69A4-49F7-A5D4-8B77F4DA4028}" sibTransId="{314561C0-272C-45DD-A05E-DF8FE046C88D}"/>
    <dgm:cxn modelId="{142C6236-31CA-4B91-A416-7DD3192B19E1}" srcId="{A78E70CA-D9C1-4AD3-A7CF-3A9F92D2358C}" destId="{B8CFC450-057D-409D-8904-FCC834D14A1B}" srcOrd="4" destOrd="0" parTransId="{1511FB1C-B050-45D9-A736-7C623EFA55BE}" sibTransId="{180D4811-194F-4896-A88A-F24402E8DFDB}"/>
    <dgm:cxn modelId="{056B9139-ADFC-4A76-A1BB-781E44A373E6}" srcId="{A78E70CA-D9C1-4AD3-A7CF-3A9F92D2358C}" destId="{3C42E015-94FD-427D-B70B-54B98A9E5560}" srcOrd="3" destOrd="0" parTransId="{D4C4ADFD-44C7-4AB2-96C9-B4BBD1B1819F}" sibTransId="{401C5BAC-490A-4290-9E1C-A89AD3CF3001}"/>
    <dgm:cxn modelId="{3AE2E83B-44A9-492C-AE17-9C700520E5A2}" type="presOf" srcId="{3C42E015-94FD-427D-B70B-54B98A9E5560}" destId="{E9EF2AF3-F599-4111-8401-DFD24F54BC42}" srcOrd="0" destOrd="0" presId="urn:microsoft.com/office/officeart/2005/8/layout/vList5"/>
    <dgm:cxn modelId="{22CEB471-B1B0-4259-B556-CC1CBC99FDE3}" srcId="{A78E70CA-D9C1-4AD3-A7CF-3A9F92D2358C}" destId="{ED450C76-4BC4-469B-A3C7-8B66628387DD}" srcOrd="0" destOrd="0" parTransId="{C03B3810-979A-4AD1-A4E6-D321B3D3AB9D}" sibTransId="{A95E9E33-0C59-482A-8BE0-5401C0773387}"/>
    <dgm:cxn modelId="{A7951D76-46DD-4346-AA76-91ED1A7F50C5}" type="presOf" srcId="{ED450C76-4BC4-469B-A3C7-8B66628387DD}" destId="{91925D05-0032-4C12-A526-4945CC678E01}" srcOrd="0" destOrd="0" presId="urn:microsoft.com/office/officeart/2005/8/layout/vList5"/>
    <dgm:cxn modelId="{FC04BA7A-7452-471A-9543-4855CCAFB48F}" srcId="{A78E70CA-D9C1-4AD3-A7CF-3A9F92D2358C}" destId="{FCD6CCB7-75E1-4AD4-BFFF-90A184735737}" srcOrd="2" destOrd="0" parTransId="{0DC5DF54-AFC6-414A-BA31-2354784EFCAD}" sibTransId="{0F6DFC83-DE22-4DD1-923F-368D5F67AFD9}"/>
    <dgm:cxn modelId="{995D2B8A-59DE-4021-A54E-D7BDF65A54F8}" type="presOf" srcId="{A78E70CA-D9C1-4AD3-A7CF-3A9F92D2358C}" destId="{2DC23A80-E25E-4B5D-AFDD-FC16D83D07F9}" srcOrd="0" destOrd="0" presId="urn:microsoft.com/office/officeart/2005/8/layout/vList5"/>
    <dgm:cxn modelId="{914C08A3-E27A-4FC5-BB61-F7CB017E0125}" type="presOf" srcId="{D284B145-BD46-4F10-B3D2-83A4ACC3541D}" destId="{00CF4287-39A5-4A19-8129-7A20CDAC3D22}" srcOrd="0" destOrd="0" presId="urn:microsoft.com/office/officeart/2005/8/layout/vList5"/>
    <dgm:cxn modelId="{420EAAC2-B6D1-4193-AE3D-8478D3101709}" type="presOf" srcId="{B8CFC450-057D-409D-8904-FCC834D14A1B}" destId="{AC9B6CE4-3709-4AAA-A8F8-60F3FD1BF824}" srcOrd="0" destOrd="0" presId="urn:microsoft.com/office/officeart/2005/8/layout/vList5"/>
    <dgm:cxn modelId="{2DF5E6E8-3BCF-4AE5-9C60-3512CF117D82}" type="presOf" srcId="{FCD6CCB7-75E1-4AD4-BFFF-90A184735737}" destId="{8E8AE7DC-D093-457D-9D85-66AEE4A03DC9}" srcOrd="0" destOrd="0" presId="urn:microsoft.com/office/officeart/2005/8/layout/vList5"/>
    <dgm:cxn modelId="{23CB0D1C-7CB6-43AC-95C4-C50E46461CB4}" type="presParOf" srcId="{2DC23A80-E25E-4B5D-AFDD-FC16D83D07F9}" destId="{7CA43A07-76FD-4266-B090-86427803A3F7}" srcOrd="0" destOrd="0" presId="urn:microsoft.com/office/officeart/2005/8/layout/vList5"/>
    <dgm:cxn modelId="{9BCEDE40-CBF9-42D7-A2D8-AF09979ACB97}" type="presParOf" srcId="{7CA43A07-76FD-4266-B090-86427803A3F7}" destId="{91925D05-0032-4C12-A526-4945CC678E01}" srcOrd="0" destOrd="0" presId="urn:microsoft.com/office/officeart/2005/8/layout/vList5"/>
    <dgm:cxn modelId="{0A75C996-96C1-4AB8-8B7A-69650ECCA21D}" type="presParOf" srcId="{2DC23A80-E25E-4B5D-AFDD-FC16D83D07F9}" destId="{B704A114-492A-4975-BF96-F4A928C7087B}" srcOrd="1" destOrd="0" presId="urn:microsoft.com/office/officeart/2005/8/layout/vList5"/>
    <dgm:cxn modelId="{DD7C6793-0577-4F85-83AD-DFA2A594D9F7}" type="presParOf" srcId="{2DC23A80-E25E-4B5D-AFDD-FC16D83D07F9}" destId="{2FDE5334-6BAE-43AD-B2D5-147D835DFE59}" srcOrd="2" destOrd="0" presId="urn:microsoft.com/office/officeart/2005/8/layout/vList5"/>
    <dgm:cxn modelId="{D76A969F-4787-4C59-8EB9-3D919CA11036}" type="presParOf" srcId="{2FDE5334-6BAE-43AD-B2D5-147D835DFE59}" destId="{00CF4287-39A5-4A19-8129-7A20CDAC3D22}" srcOrd="0" destOrd="0" presId="urn:microsoft.com/office/officeart/2005/8/layout/vList5"/>
    <dgm:cxn modelId="{0C94ACC5-BCB3-4071-9AA2-0C7C95E63E73}" type="presParOf" srcId="{2DC23A80-E25E-4B5D-AFDD-FC16D83D07F9}" destId="{19B46A5B-518A-4425-BE2E-72235A3BA467}" srcOrd="3" destOrd="0" presId="urn:microsoft.com/office/officeart/2005/8/layout/vList5"/>
    <dgm:cxn modelId="{5FA5F7E1-2FD3-4EE7-A654-B0BE1CD6AFB7}" type="presParOf" srcId="{2DC23A80-E25E-4B5D-AFDD-FC16D83D07F9}" destId="{FAA581E1-3C13-4F84-9A7B-918812624259}" srcOrd="4" destOrd="0" presId="urn:microsoft.com/office/officeart/2005/8/layout/vList5"/>
    <dgm:cxn modelId="{9D1533A8-758D-4CE5-A651-DEB2917F1A62}" type="presParOf" srcId="{FAA581E1-3C13-4F84-9A7B-918812624259}" destId="{8E8AE7DC-D093-457D-9D85-66AEE4A03DC9}" srcOrd="0" destOrd="0" presId="urn:microsoft.com/office/officeart/2005/8/layout/vList5"/>
    <dgm:cxn modelId="{E6302C01-88E1-4804-B392-C7BF45EB3C98}" type="presParOf" srcId="{2DC23A80-E25E-4B5D-AFDD-FC16D83D07F9}" destId="{0035D179-4302-4F94-ADE5-27ED088809FA}" srcOrd="5" destOrd="0" presId="urn:microsoft.com/office/officeart/2005/8/layout/vList5"/>
    <dgm:cxn modelId="{799C77C0-ECE8-43D9-A9AC-DC5298B9FB0D}" type="presParOf" srcId="{2DC23A80-E25E-4B5D-AFDD-FC16D83D07F9}" destId="{AEACE2E3-1DD5-4FCF-B2AF-19B8434CA5B8}" srcOrd="6" destOrd="0" presId="urn:microsoft.com/office/officeart/2005/8/layout/vList5"/>
    <dgm:cxn modelId="{4878ABCD-45A3-4BBF-B1C0-39073BD102E8}" type="presParOf" srcId="{AEACE2E3-1DD5-4FCF-B2AF-19B8434CA5B8}" destId="{E9EF2AF3-F599-4111-8401-DFD24F54BC42}" srcOrd="0" destOrd="0" presId="urn:microsoft.com/office/officeart/2005/8/layout/vList5"/>
    <dgm:cxn modelId="{F8CCDEDD-34C8-42C9-AF58-2647BD7A3872}" type="presParOf" srcId="{2DC23A80-E25E-4B5D-AFDD-FC16D83D07F9}" destId="{38F4121A-1968-47C1-B75E-AD2F1F7443E5}" srcOrd="7" destOrd="0" presId="urn:microsoft.com/office/officeart/2005/8/layout/vList5"/>
    <dgm:cxn modelId="{8B525DE8-46D8-4BDB-8D81-4527CCD313F5}" type="presParOf" srcId="{2DC23A80-E25E-4B5D-AFDD-FC16D83D07F9}" destId="{5F32FA0C-C03F-49E0-AC28-FFA7931F990A}" srcOrd="8" destOrd="0" presId="urn:microsoft.com/office/officeart/2005/8/layout/vList5"/>
    <dgm:cxn modelId="{58DAA938-C2C0-47E2-982B-1AAFBCC5CB99}" type="presParOf" srcId="{5F32FA0C-C03F-49E0-AC28-FFA7931F990A}" destId="{AC9B6CE4-3709-4AAA-A8F8-60F3FD1BF82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7B7272-AF61-4C08-969C-73405C5CAB7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350ABA6-FCB8-4490-AFF1-169A38537867}">
      <dgm:prSet/>
      <dgm:spPr/>
      <dgm:t>
        <a:bodyPr/>
        <a:lstStyle/>
        <a:p>
          <a:r>
            <a:rPr lang="en-US"/>
            <a:t>Transparency - clear lines of communication between all team members is established and maintained from early on in the project's lifetime</a:t>
          </a:r>
        </a:p>
      </dgm:t>
    </dgm:pt>
    <dgm:pt modelId="{080AC944-74C5-44D5-B0A2-060FD0BF6204}" type="parTrans" cxnId="{95E5F315-B1C6-4F68-9B52-505E687A6DF6}">
      <dgm:prSet/>
      <dgm:spPr/>
      <dgm:t>
        <a:bodyPr/>
        <a:lstStyle/>
        <a:p>
          <a:endParaRPr lang="en-US"/>
        </a:p>
      </dgm:t>
    </dgm:pt>
    <dgm:pt modelId="{386383CF-626F-4C2C-BECE-54814088BAC7}" type="sibTrans" cxnId="{95E5F315-B1C6-4F68-9B52-505E687A6DF6}">
      <dgm:prSet/>
      <dgm:spPr/>
      <dgm:t>
        <a:bodyPr/>
        <a:lstStyle/>
        <a:p>
          <a:endParaRPr lang="en-US"/>
        </a:p>
      </dgm:t>
    </dgm:pt>
    <dgm:pt modelId="{ECD29BFC-399B-48FD-A03C-89208E7E519E}">
      <dgm:prSet/>
      <dgm:spPr/>
      <dgm:t>
        <a:bodyPr/>
        <a:lstStyle/>
        <a:p>
          <a:r>
            <a:rPr lang="en-US"/>
            <a:t>Inspection/Reflection - frequent reviews, conducted daily during daily standups with the scrum master and dev team, as well as at the end of each sprint by the managing parties.</a:t>
          </a:r>
        </a:p>
      </dgm:t>
    </dgm:pt>
    <dgm:pt modelId="{89B36AB9-CA67-4598-B25A-BA63D571366C}" type="parTrans" cxnId="{759FCBCC-2FE8-4EDE-9F04-39E004D26E39}">
      <dgm:prSet/>
      <dgm:spPr/>
      <dgm:t>
        <a:bodyPr/>
        <a:lstStyle/>
        <a:p>
          <a:endParaRPr lang="en-US"/>
        </a:p>
      </dgm:t>
    </dgm:pt>
    <dgm:pt modelId="{CD9CC6FA-3DF2-41CE-B4E9-922570440B94}" type="sibTrans" cxnId="{759FCBCC-2FE8-4EDE-9F04-39E004D26E39}">
      <dgm:prSet/>
      <dgm:spPr/>
      <dgm:t>
        <a:bodyPr/>
        <a:lstStyle/>
        <a:p>
          <a:endParaRPr lang="en-US"/>
        </a:p>
      </dgm:t>
    </dgm:pt>
    <dgm:pt modelId="{BCBE1986-08C6-401B-A12E-C15C82341292}">
      <dgm:prSet/>
      <dgm:spPr/>
      <dgm:t>
        <a:bodyPr/>
        <a:lstStyle/>
        <a:p>
          <a:r>
            <a:rPr lang="en-US"/>
            <a:t>Adaptation - the dev team is able to assess and estimate the hierarchy of the tasks gleaned from user stories and can adjust accordingly to changes in a current project or switch between two completely different projects.</a:t>
          </a:r>
        </a:p>
      </dgm:t>
    </dgm:pt>
    <dgm:pt modelId="{FFE1184A-A68B-45B0-BCB1-081106DB7623}" type="parTrans" cxnId="{9BAF85FF-2D47-42E5-9A4B-F0B6A7DE97DC}">
      <dgm:prSet/>
      <dgm:spPr/>
      <dgm:t>
        <a:bodyPr/>
        <a:lstStyle/>
        <a:p>
          <a:endParaRPr lang="en-US"/>
        </a:p>
      </dgm:t>
    </dgm:pt>
    <dgm:pt modelId="{364C7240-44F1-4998-A33C-E0A639AB04C6}" type="sibTrans" cxnId="{9BAF85FF-2D47-42E5-9A4B-F0B6A7DE97DC}">
      <dgm:prSet/>
      <dgm:spPr/>
      <dgm:t>
        <a:bodyPr/>
        <a:lstStyle/>
        <a:p>
          <a:endParaRPr lang="en-US"/>
        </a:p>
      </dgm:t>
    </dgm:pt>
    <dgm:pt modelId="{11D8B861-E9F3-422F-9AEC-7EA1ED97FA61}" type="pres">
      <dgm:prSet presAssocID="{7F7B7272-AF61-4C08-969C-73405C5CAB76}" presName="linear" presStyleCnt="0">
        <dgm:presLayoutVars>
          <dgm:animLvl val="lvl"/>
          <dgm:resizeHandles val="exact"/>
        </dgm:presLayoutVars>
      </dgm:prSet>
      <dgm:spPr/>
    </dgm:pt>
    <dgm:pt modelId="{13591A70-910E-4BB1-A0FC-42FD811862D6}" type="pres">
      <dgm:prSet presAssocID="{1350ABA6-FCB8-4490-AFF1-169A38537867}" presName="parentText" presStyleLbl="node1" presStyleIdx="0" presStyleCnt="3">
        <dgm:presLayoutVars>
          <dgm:chMax val="0"/>
          <dgm:bulletEnabled val="1"/>
        </dgm:presLayoutVars>
      </dgm:prSet>
      <dgm:spPr/>
    </dgm:pt>
    <dgm:pt modelId="{20A25F8C-9917-4F66-82E9-B6D64598EA19}" type="pres">
      <dgm:prSet presAssocID="{386383CF-626F-4C2C-BECE-54814088BAC7}" presName="spacer" presStyleCnt="0"/>
      <dgm:spPr/>
    </dgm:pt>
    <dgm:pt modelId="{C74AA67F-F847-4BE0-8D37-7D35BA038770}" type="pres">
      <dgm:prSet presAssocID="{ECD29BFC-399B-48FD-A03C-89208E7E519E}" presName="parentText" presStyleLbl="node1" presStyleIdx="1" presStyleCnt="3">
        <dgm:presLayoutVars>
          <dgm:chMax val="0"/>
          <dgm:bulletEnabled val="1"/>
        </dgm:presLayoutVars>
      </dgm:prSet>
      <dgm:spPr/>
    </dgm:pt>
    <dgm:pt modelId="{E85EA282-78F6-4CF1-9B93-B91D276C076B}" type="pres">
      <dgm:prSet presAssocID="{CD9CC6FA-3DF2-41CE-B4E9-922570440B94}" presName="spacer" presStyleCnt="0"/>
      <dgm:spPr/>
    </dgm:pt>
    <dgm:pt modelId="{3467D370-8801-4088-97D2-7CEE492FC322}" type="pres">
      <dgm:prSet presAssocID="{BCBE1986-08C6-401B-A12E-C15C82341292}" presName="parentText" presStyleLbl="node1" presStyleIdx="2" presStyleCnt="3">
        <dgm:presLayoutVars>
          <dgm:chMax val="0"/>
          <dgm:bulletEnabled val="1"/>
        </dgm:presLayoutVars>
      </dgm:prSet>
      <dgm:spPr/>
    </dgm:pt>
  </dgm:ptLst>
  <dgm:cxnLst>
    <dgm:cxn modelId="{95E5F315-B1C6-4F68-9B52-505E687A6DF6}" srcId="{7F7B7272-AF61-4C08-969C-73405C5CAB76}" destId="{1350ABA6-FCB8-4490-AFF1-169A38537867}" srcOrd="0" destOrd="0" parTransId="{080AC944-74C5-44D5-B0A2-060FD0BF6204}" sibTransId="{386383CF-626F-4C2C-BECE-54814088BAC7}"/>
    <dgm:cxn modelId="{7A56EB6F-7819-4D24-BC0C-632BFABE157E}" type="presOf" srcId="{ECD29BFC-399B-48FD-A03C-89208E7E519E}" destId="{C74AA67F-F847-4BE0-8D37-7D35BA038770}" srcOrd="0" destOrd="0" presId="urn:microsoft.com/office/officeart/2005/8/layout/vList2"/>
    <dgm:cxn modelId="{1231AF74-B849-49FD-B26A-BC159E17C64E}" type="presOf" srcId="{BCBE1986-08C6-401B-A12E-C15C82341292}" destId="{3467D370-8801-4088-97D2-7CEE492FC322}" srcOrd="0" destOrd="0" presId="urn:microsoft.com/office/officeart/2005/8/layout/vList2"/>
    <dgm:cxn modelId="{4C9F14B1-C1E6-48F0-8BF1-7AF154271658}" type="presOf" srcId="{1350ABA6-FCB8-4490-AFF1-169A38537867}" destId="{13591A70-910E-4BB1-A0FC-42FD811862D6}" srcOrd="0" destOrd="0" presId="urn:microsoft.com/office/officeart/2005/8/layout/vList2"/>
    <dgm:cxn modelId="{D363D1B2-5433-448F-9A14-229A6FBD2D28}" type="presOf" srcId="{7F7B7272-AF61-4C08-969C-73405C5CAB76}" destId="{11D8B861-E9F3-422F-9AEC-7EA1ED97FA61}" srcOrd="0" destOrd="0" presId="urn:microsoft.com/office/officeart/2005/8/layout/vList2"/>
    <dgm:cxn modelId="{759FCBCC-2FE8-4EDE-9F04-39E004D26E39}" srcId="{7F7B7272-AF61-4C08-969C-73405C5CAB76}" destId="{ECD29BFC-399B-48FD-A03C-89208E7E519E}" srcOrd="1" destOrd="0" parTransId="{89B36AB9-CA67-4598-B25A-BA63D571366C}" sibTransId="{CD9CC6FA-3DF2-41CE-B4E9-922570440B94}"/>
    <dgm:cxn modelId="{9BAF85FF-2D47-42E5-9A4B-F0B6A7DE97DC}" srcId="{7F7B7272-AF61-4C08-969C-73405C5CAB76}" destId="{BCBE1986-08C6-401B-A12E-C15C82341292}" srcOrd="2" destOrd="0" parTransId="{FFE1184A-A68B-45B0-BCB1-081106DB7623}" sibTransId="{364C7240-44F1-4998-A33C-E0A639AB04C6}"/>
    <dgm:cxn modelId="{79AE084A-DC57-4F28-AFD6-C5278A836177}" type="presParOf" srcId="{11D8B861-E9F3-422F-9AEC-7EA1ED97FA61}" destId="{13591A70-910E-4BB1-A0FC-42FD811862D6}" srcOrd="0" destOrd="0" presId="urn:microsoft.com/office/officeart/2005/8/layout/vList2"/>
    <dgm:cxn modelId="{0BA395FB-51C8-44F8-98EB-4B1EE6A17323}" type="presParOf" srcId="{11D8B861-E9F3-422F-9AEC-7EA1ED97FA61}" destId="{20A25F8C-9917-4F66-82E9-B6D64598EA19}" srcOrd="1" destOrd="0" presId="urn:microsoft.com/office/officeart/2005/8/layout/vList2"/>
    <dgm:cxn modelId="{089F678D-1B09-4DFE-89B6-C317EBCD2149}" type="presParOf" srcId="{11D8B861-E9F3-422F-9AEC-7EA1ED97FA61}" destId="{C74AA67F-F847-4BE0-8D37-7D35BA038770}" srcOrd="2" destOrd="0" presId="urn:microsoft.com/office/officeart/2005/8/layout/vList2"/>
    <dgm:cxn modelId="{9DABF34C-B7B0-4506-BBF2-45785609F565}" type="presParOf" srcId="{11D8B861-E9F3-422F-9AEC-7EA1ED97FA61}" destId="{E85EA282-78F6-4CF1-9B93-B91D276C076B}" srcOrd="3" destOrd="0" presId="urn:microsoft.com/office/officeart/2005/8/layout/vList2"/>
    <dgm:cxn modelId="{6A862089-0786-4DF1-9269-23B74C32121A}" type="presParOf" srcId="{11D8B861-E9F3-422F-9AEC-7EA1ED97FA61}" destId="{3467D370-8801-4088-97D2-7CEE492FC32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C422CC-EFB0-47AD-B916-44A191C1388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4A0CFB8-4C47-4FB5-8A42-31DD709EDFEE}">
      <dgm:prSet/>
      <dgm:spPr/>
      <dgm:t>
        <a:bodyPr/>
        <a:lstStyle/>
        <a:p>
          <a:r>
            <a:rPr lang="en-US"/>
            <a:t>Planning &amp; Brainstorm: During the initial formation of the sprint, after the stakeholders and managers have come to the main idea of the project and necessity of a team, the managers will work together to plan out the goals of the sprint. The scrum master is well versed in the process and the product owner is familiar the needs of the stakeholders, working together they form the overall shape of the sprint.</a:t>
          </a:r>
        </a:p>
      </dgm:t>
    </dgm:pt>
    <dgm:pt modelId="{A4F1FF6F-4B55-4385-8F87-AAEF4842A8C0}" type="parTrans" cxnId="{0780FFE8-30ED-4918-B965-FACB2675FFDE}">
      <dgm:prSet/>
      <dgm:spPr/>
      <dgm:t>
        <a:bodyPr/>
        <a:lstStyle/>
        <a:p>
          <a:endParaRPr lang="en-US"/>
        </a:p>
      </dgm:t>
    </dgm:pt>
    <dgm:pt modelId="{D7C4CB57-F3D1-4711-BC60-DEC62D9A42F3}" type="sibTrans" cxnId="{0780FFE8-30ED-4918-B965-FACB2675FFDE}">
      <dgm:prSet/>
      <dgm:spPr/>
      <dgm:t>
        <a:bodyPr/>
        <a:lstStyle/>
        <a:p>
          <a:endParaRPr lang="en-US"/>
        </a:p>
      </dgm:t>
    </dgm:pt>
    <dgm:pt modelId="{70EEE87E-CA22-41B7-85B1-EEAA4D99427A}">
      <dgm:prSet/>
      <dgm:spPr/>
      <dgm:t>
        <a:bodyPr/>
        <a:lstStyle/>
        <a:p>
          <a:r>
            <a:rPr lang="en-US"/>
            <a:t>The Active Sprint: Includes all the small processes within the over-arching plot of the sprint: daily stand ups, estimations, design, coding, testing, etc. The development team is able to conduct small review sessions and build team rapport in daily stand up meetings, the outputs of the team will be thrown back and forth between the developers and the testers over the course of 1-4 weeks.</a:t>
          </a:r>
        </a:p>
      </dgm:t>
    </dgm:pt>
    <dgm:pt modelId="{1BD5D92F-D08A-4399-83B4-C8ECF95D01ED}" type="parTrans" cxnId="{3055B263-5611-46F9-8B75-61525C8B448E}">
      <dgm:prSet/>
      <dgm:spPr/>
      <dgm:t>
        <a:bodyPr/>
        <a:lstStyle/>
        <a:p>
          <a:endParaRPr lang="en-US"/>
        </a:p>
      </dgm:t>
    </dgm:pt>
    <dgm:pt modelId="{B7A3D533-8F12-40E7-A2B2-030EE4B48D1A}" type="sibTrans" cxnId="{3055B263-5611-46F9-8B75-61525C8B448E}">
      <dgm:prSet/>
      <dgm:spPr/>
      <dgm:t>
        <a:bodyPr/>
        <a:lstStyle/>
        <a:p>
          <a:endParaRPr lang="en-US"/>
        </a:p>
      </dgm:t>
    </dgm:pt>
    <dgm:pt modelId="{DBE8128D-C120-4F11-B3F2-8F655341A2ED}">
      <dgm:prSet/>
      <dgm:spPr/>
      <dgm:t>
        <a:bodyPr/>
        <a:lstStyle/>
        <a:p>
          <a:r>
            <a:rPr lang="en-US"/>
            <a:t>Review &amp; Retrospective: The progress is measured by the team and the managers, and goals are adjusted or tabled as needed before the mangers meet with the stakeholders for further adjustments.</a:t>
          </a:r>
        </a:p>
      </dgm:t>
    </dgm:pt>
    <dgm:pt modelId="{3C9DBDF4-4565-4EA8-9193-B858893DB499}" type="parTrans" cxnId="{BDB39FBE-4064-4934-BA1D-5F3897F5783C}">
      <dgm:prSet/>
      <dgm:spPr/>
      <dgm:t>
        <a:bodyPr/>
        <a:lstStyle/>
        <a:p>
          <a:endParaRPr lang="en-US"/>
        </a:p>
      </dgm:t>
    </dgm:pt>
    <dgm:pt modelId="{B15190F0-B7AC-4B85-987B-613878B55A82}" type="sibTrans" cxnId="{BDB39FBE-4064-4934-BA1D-5F3897F5783C}">
      <dgm:prSet/>
      <dgm:spPr/>
      <dgm:t>
        <a:bodyPr/>
        <a:lstStyle/>
        <a:p>
          <a:endParaRPr lang="en-US"/>
        </a:p>
      </dgm:t>
    </dgm:pt>
    <dgm:pt modelId="{155351B1-3378-4203-AF30-72573D436965}">
      <dgm:prSet/>
      <dgm:spPr/>
      <dgm:t>
        <a:bodyPr/>
        <a:lstStyle/>
        <a:p>
          <a:r>
            <a:rPr lang="en-US"/>
            <a:t>Repeat as needed: The planning process pics back up and the information from the review and retrospective process informs the shape of the next overall sprint.</a:t>
          </a:r>
        </a:p>
      </dgm:t>
    </dgm:pt>
    <dgm:pt modelId="{B2A7D684-56FD-4C21-A1B8-0EEA61C10E4D}" type="parTrans" cxnId="{7E6529B5-85DE-41FF-A712-401F56720D1F}">
      <dgm:prSet/>
      <dgm:spPr/>
      <dgm:t>
        <a:bodyPr/>
        <a:lstStyle/>
        <a:p>
          <a:endParaRPr lang="en-US"/>
        </a:p>
      </dgm:t>
    </dgm:pt>
    <dgm:pt modelId="{DBF493C0-ADC2-4936-B7E9-876F817D0798}" type="sibTrans" cxnId="{7E6529B5-85DE-41FF-A712-401F56720D1F}">
      <dgm:prSet/>
      <dgm:spPr/>
      <dgm:t>
        <a:bodyPr/>
        <a:lstStyle/>
        <a:p>
          <a:endParaRPr lang="en-US"/>
        </a:p>
      </dgm:t>
    </dgm:pt>
    <dgm:pt modelId="{52BB4B56-2356-4440-8DA4-37AA4401D59F}" type="pres">
      <dgm:prSet presAssocID="{C1C422CC-EFB0-47AD-B916-44A191C13881}" presName="root" presStyleCnt="0">
        <dgm:presLayoutVars>
          <dgm:dir/>
          <dgm:resizeHandles val="exact"/>
        </dgm:presLayoutVars>
      </dgm:prSet>
      <dgm:spPr/>
    </dgm:pt>
    <dgm:pt modelId="{E9CD6199-5420-4691-8ADF-84DAC7A8A3CC}" type="pres">
      <dgm:prSet presAssocID="{C1C422CC-EFB0-47AD-B916-44A191C13881}" presName="container" presStyleCnt="0">
        <dgm:presLayoutVars>
          <dgm:dir/>
          <dgm:resizeHandles val="exact"/>
        </dgm:presLayoutVars>
      </dgm:prSet>
      <dgm:spPr/>
    </dgm:pt>
    <dgm:pt modelId="{D66B77D9-1A2C-4CC6-871B-A6F7E283EBF2}" type="pres">
      <dgm:prSet presAssocID="{74A0CFB8-4C47-4FB5-8A42-31DD709EDFEE}" presName="compNode" presStyleCnt="0"/>
      <dgm:spPr/>
    </dgm:pt>
    <dgm:pt modelId="{B767F7F9-0052-41B0-A2F5-2DEF6A6105CF}" type="pres">
      <dgm:prSet presAssocID="{74A0CFB8-4C47-4FB5-8A42-31DD709EDFEE}" presName="iconBgRect" presStyleLbl="bgShp" presStyleIdx="0" presStyleCnt="4"/>
      <dgm:spPr/>
    </dgm:pt>
    <dgm:pt modelId="{B60D15DD-F64D-4DB2-99DF-B84E5D6176E0}" type="pres">
      <dgm:prSet presAssocID="{74A0CFB8-4C47-4FB5-8A42-31DD709EDF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9849DA15-7D31-4BA4-B0F7-FC3FA81532A5}" type="pres">
      <dgm:prSet presAssocID="{74A0CFB8-4C47-4FB5-8A42-31DD709EDFEE}" presName="spaceRect" presStyleCnt="0"/>
      <dgm:spPr/>
    </dgm:pt>
    <dgm:pt modelId="{03DAB9D1-F456-41CC-9B9A-F47E6EF14D0B}" type="pres">
      <dgm:prSet presAssocID="{74A0CFB8-4C47-4FB5-8A42-31DD709EDFEE}" presName="textRect" presStyleLbl="revTx" presStyleIdx="0" presStyleCnt="4">
        <dgm:presLayoutVars>
          <dgm:chMax val="1"/>
          <dgm:chPref val="1"/>
        </dgm:presLayoutVars>
      </dgm:prSet>
      <dgm:spPr/>
    </dgm:pt>
    <dgm:pt modelId="{56487955-2C6D-4F99-B129-1611756AB081}" type="pres">
      <dgm:prSet presAssocID="{D7C4CB57-F3D1-4711-BC60-DEC62D9A42F3}" presName="sibTrans" presStyleLbl="sibTrans2D1" presStyleIdx="0" presStyleCnt="0"/>
      <dgm:spPr/>
    </dgm:pt>
    <dgm:pt modelId="{2701E84F-AED3-4C5C-BF5D-4258C3EE0F0C}" type="pres">
      <dgm:prSet presAssocID="{70EEE87E-CA22-41B7-85B1-EEAA4D99427A}" presName="compNode" presStyleCnt="0"/>
      <dgm:spPr/>
    </dgm:pt>
    <dgm:pt modelId="{FB24CF4E-A244-42E0-9318-3A3DE0204A2C}" type="pres">
      <dgm:prSet presAssocID="{70EEE87E-CA22-41B7-85B1-EEAA4D99427A}" presName="iconBgRect" presStyleLbl="bgShp" presStyleIdx="1" presStyleCnt="4"/>
      <dgm:spPr/>
    </dgm:pt>
    <dgm:pt modelId="{2C490DA6-CF78-4610-8E20-E778042C8D51}" type="pres">
      <dgm:prSet presAssocID="{70EEE87E-CA22-41B7-85B1-EEAA4D9942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lar system"/>
        </a:ext>
      </dgm:extLst>
    </dgm:pt>
    <dgm:pt modelId="{C352569B-EEE0-4F47-9EAC-E7BC3A9C70AC}" type="pres">
      <dgm:prSet presAssocID="{70EEE87E-CA22-41B7-85B1-EEAA4D99427A}" presName="spaceRect" presStyleCnt="0"/>
      <dgm:spPr/>
    </dgm:pt>
    <dgm:pt modelId="{34961DE9-B0ED-4A9D-ACE9-697799C1C62B}" type="pres">
      <dgm:prSet presAssocID="{70EEE87E-CA22-41B7-85B1-EEAA4D99427A}" presName="textRect" presStyleLbl="revTx" presStyleIdx="1" presStyleCnt="4">
        <dgm:presLayoutVars>
          <dgm:chMax val="1"/>
          <dgm:chPref val="1"/>
        </dgm:presLayoutVars>
      </dgm:prSet>
      <dgm:spPr/>
    </dgm:pt>
    <dgm:pt modelId="{040749AF-3AD8-4636-98E6-CB7C27CE10BB}" type="pres">
      <dgm:prSet presAssocID="{B7A3D533-8F12-40E7-A2B2-030EE4B48D1A}" presName="sibTrans" presStyleLbl="sibTrans2D1" presStyleIdx="0" presStyleCnt="0"/>
      <dgm:spPr/>
    </dgm:pt>
    <dgm:pt modelId="{61FCC69D-4408-4730-A423-DA61EC3479FE}" type="pres">
      <dgm:prSet presAssocID="{DBE8128D-C120-4F11-B3F2-8F655341A2ED}" presName="compNode" presStyleCnt="0"/>
      <dgm:spPr/>
    </dgm:pt>
    <dgm:pt modelId="{20435F9F-E77E-4207-8F8D-B8E1DB4AC971}" type="pres">
      <dgm:prSet presAssocID="{DBE8128D-C120-4F11-B3F2-8F655341A2ED}" presName="iconBgRect" presStyleLbl="bgShp" presStyleIdx="2" presStyleCnt="4"/>
      <dgm:spPr/>
    </dgm:pt>
    <dgm:pt modelId="{2B2E46DB-7D73-4C45-B5B9-6BEDD46625D7}" type="pres">
      <dgm:prSet presAssocID="{DBE8128D-C120-4F11-B3F2-8F655341A2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of People"/>
        </a:ext>
      </dgm:extLst>
    </dgm:pt>
    <dgm:pt modelId="{DB731824-A227-4BA2-A988-06A6B8E19A8C}" type="pres">
      <dgm:prSet presAssocID="{DBE8128D-C120-4F11-B3F2-8F655341A2ED}" presName="spaceRect" presStyleCnt="0"/>
      <dgm:spPr/>
    </dgm:pt>
    <dgm:pt modelId="{0AB1358D-3611-4F6C-BD6F-9102B18FF9A1}" type="pres">
      <dgm:prSet presAssocID="{DBE8128D-C120-4F11-B3F2-8F655341A2ED}" presName="textRect" presStyleLbl="revTx" presStyleIdx="2" presStyleCnt="4">
        <dgm:presLayoutVars>
          <dgm:chMax val="1"/>
          <dgm:chPref val="1"/>
        </dgm:presLayoutVars>
      </dgm:prSet>
      <dgm:spPr/>
    </dgm:pt>
    <dgm:pt modelId="{CCE4F083-0356-4E48-B701-336B360CBFF8}" type="pres">
      <dgm:prSet presAssocID="{B15190F0-B7AC-4B85-987B-613878B55A82}" presName="sibTrans" presStyleLbl="sibTrans2D1" presStyleIdx="0" presStyleCnt="0"/>
      <dgm:spPr/>
    </dgm:pt>
    <dgm:pt modelId="{A644F6D8-CF85-4623-9FB9-9FF8A223BC13}" type="pres">
      <dgm:prSet presAssocID="{155351B1-3378-4203-AF30-72573D436965}" presName="compNode" presStyleCnt="0"/>
      <dgm:spPr/>
    </dgm:pt>
    <dgm:pt modelId="{E7B984CE-02CD-4DFE-AB8E-2BE5AA8BEF9D}" type="pres">
      <dgm:prSet presAssocID="{155351B1-3378-4203-AF30-72573D436965}" presName="iconBgRect" presStyleLbl="bgShp" presStyleIdx="3" presStyleCnt="4"/>
      <dgm:spPr/>
    </dgm:pt>
    <dgm:pt modelId="{DED88EA6-EC1F-4D09-98A5-BF0DC87C3563}" type="pres">
      <dgm:prSet presAssocID="{155351B1-3378-4203-AF30-72573D4369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A0C0C581-1883-42D0-8B9D-E10CCBE789C8}" type="pres">
      <dgm:prSet presAssocID="{155351B1-3378-4203-AF30-72573D436965}" presName="spaceRect" presStyleCnt="0"/>
      <dgm:spPr/>
    </dgm:pt>
    <dgm:pt modelId="{80B05B38-70EE-404D-8A83-FBE61A27641F}" type="pres">
      <dgm:prSet presAssocID="{155351B1-3378-4203-AF30-72573D436965}" presName="textRect" presStyleLbl="revTx" presStyleIdx="3" presStyleCnt="4">
        <dgm:presLayoutVars>
          <dgm:chMax val="1"/>
          <dgm:chPref val="1"/>
        </dgm:presLayoutVars>
      </dgm:prSet>
      <dgm:spPr/>
    </dgm:pt>
  </dgm:ptLst>
  <dgm:cxnLst>
    <dgm:cxn modelId="{B50B2563-1AB9-4969-AA54-50C6552E8CD2}" type="presOf" srcId="{70EEE87E-CA22-41B7-85B1-EEAA4D99427A}" destId="{34961DE9-B0ED-4A9D-ACE9-697799C1C62B}" srcOrd="0" destOrd="0" presId="urn:microsoft.com/office/officeart/2018/2/layout/IconCircleList"/>
    <dgm:cxn modelId="{3055B263-5611-46F9-8B75-61525C8B448E}" srcId="{C1C422CC-EFB0-47AD-B916-44A191C13881}" destId="{70EEE87E-CA22-41B7-85B1-EEAA4D99427A}" srcOrd="1" destOrd="0" parTransId="{1BD5D92F-D08A-4399-83B4-C8ECF95D01ED}" sibTransId="{B7A3D533-8F12-40E7-A2B2-030EE4B48D1A}"/>
    <dgm:cxn modelId="{0A346059-B579-4B0D-8457-1E01915495EC}" type="presOf" srcId="{C1C422CC-EFB0-47AD-B916-44A191C13881}" destId="{52BB4B56-2356-4440-8DA4-37AA4401D59F}" srcOrd="0" destOrd="0" presId="urn:microsoft.com/office/officeart/2018/2/layout/IconCircleList"/>
    <dgm:cxn modelId="{542A05A6-3040-4A37-915E-4D50FE39A4EC}" type="presOf" srcId="{B15190F0-B7AC-4B85-987B-613878B55A82}" destId="{CCE4F083-0356-4E48-B701-336B360CBFF8}" srcOrd="0" destOrd="0" presId="urn:microsoft.com/office/officeart/2018/2/layout/IconCircleList"/>
    <dgm:cxn modelId="{7E6529B5-85DE-41FF-A712-401F56720D1F}" srcId="{C1C422CC-EFB0-47AD-B916-44A191C13881}" destId="{155351B1-3378-4203-AF30-72573D436965}" srcOrd="3" destOrd="0" parTransId="{B2A7D684-56FD-4C21-A1B8-0EEA61C10E4D}" sibTransId="{DBF493C0-ADC2-4936-B7E9-876F817D0798}"/>
    <dgm:cxn modelId="{BDB39FBE-4064-4934-BA1D-5F3897F5783C}" srcId="{C1C422CC-EFB0-47AD-B916-44A191C13881}" destId="{DBE8128D-C120-4F11-B3F2-8F655341A2ED}" srcOrd="2" destOrd="0" parTransId="{3C9DBDF4-4565-4EA8-9193-B858893DB499}" sibTransId="{B15190F0-B7AC-4B85-987B-613878B55A82}"/>
    <dgm:cxn modelId="{337CAEC1-4557-468A-9660-E9F27CDB1793}" type="presOf" srcId="{155351B1-3378-4203-AF30-72573D436965}" destId="{80B05B38-70EE-404D-8A83-FBE61A27641F}" srcOrd="0" destOrd="0" presId="urn:microsoft.com/office/officeart/2018/2/layout/IconCircleList"/>
    <dgm:cxn modelId="{176679C4-C4F4-462D-832C-ACDC5502A208}" type="presOf" srcId="{D7C4CB57-F3D1-4711-BC60-DEC62D9A42F3}" destId="{56487955-2C6D-4F99-B129-1611756AB081}" srcOrd="0" destOrd="0" presId="urn:microsoft.com/office/officeart/2018/2/layout/IconCircleList"/>
    <dgm:cxn modelId="{0BCDE1C8-4394-4F1F-B99D-9DB071DBA6EF}" type="presOf" srcId="{74A0CFB8-4C47-4FB5-8A42-31DD709EDFEE}" destId="{03DAB9D1-F456-41CC-9B9A-F47E6EF14D0B}" srcOrd="0" destOrd="0" presId="urn:microsoft.com/office/officeart/2018/2/layout/IconCircleList"/>
    <dgm:cxn modelId="{86F1ECD4-37AD-4B26-80E8-64F1DFDD47C7}" type="presOf" srcId="{B7A3D533-8F12-40E7-A2B2-030EE4B48D1A}" destId="{040749AF-3AD8-4636-98E6-CB7C27CE10BB}" srcOrd="0" destOrd="0" presId="urn:microsoft.com/office/officeart/2018/2/layout/IconCircleList"/>
    <dgm:cxn modelId="{B66302D9-7CDE-4C4B-A7F3-27EF86DC8609}" type="presOf" srcId="{DBE8128D-C120-4F11-B3F2-8F655341A2ED}" destId="{0AB1358D-3611-4F6C-BD6F-9102B18FF9A1}" srcOrd="0" destOrd="0" presId="urn:microsoft.com/office/officeart/2018/2/layout/IconCircleList"/>
    <dgm:cxn modelId="{0780FFE8-30ED-4918-B965-FACB2675FFDE}" srcId="{C1C422CC-EFB0-47AD-B916-44A191C13881}" destId="{74A0CFB8-4C47-4FB5-8A42-31DD709EDFEE}" srcOrd="0" destOrd="0" parTransId="{A4F1FF6F-4B55-4385-8F87-AAEF4842A8C0}" sibTransId="{D7C4CB57-F3D1-4711-BC60-DEC62D9A42F3}"/>
    <dgm:cxn modelId="{B28066A4-DA6D-457D-A885-27552C3C3023}" type="presParOf" srcId="{52BB4B56-2356-4440-8DA4-37AA4401D59F}" destId="{E9CD6199-5420-4691-8ADF-84DAC7A8A3CC}" srcOrd="0" destOrd="0" presId="urn:microsoft.com/office/officeart/2018/2/layout/IconCircleList"/>
    <dgm:cxn modelId="{091E7588-C2DA-4C0F-8066-818C1EB66C7C}" type="presParOf" srcId="{E9CD6199-5420-4691-8ADF-84DAC7A8A3CC}" destId="{D66B77D9-1A2C-4CC6-871B-A6F7E283EBF2}" srcOrd="0" destOrd="0" presId="urn:microsoft.com/office/officeart/2018/2/layout/IconCircleList"/>
    <dgm:cxn modelId="{6A18062D-CAA6-408F-93C4-B40DD35B52AD}" type="presParOf" srcId="{D66B77D9-1A2C-4CC6-871B-A6F7E283EBF2}" destId="{B767F7F9-0052-41B0-A2F5-2DEF6A6105CF}" srcOrd="0" destOrd="0" presId="urn:microsoft.com/office/officeart/2018/2/layout/IconCircleList"/>
    <dgm:cxn modelId="{127C6AC1-56ED-488E-B8F1-D607494BE2EB}" type="presParOf" srcId="{D66B77D9-1A2C-4CC6-871B-A6F7E283EBF2}" destId="{B60D15DD-F64D-4DB2-99DF-B84E5D6176E0}" srcOrd="1" destOrd="0" presId="urn:microsoft.com/office/officeart/2018/2/layout/IconCircleList"/>
    <dgm:cxn modelId="{E5A3906E-1794-45E7-A66B-3AA8CB9089A5}" type="presParOf" srcId="{D66B77D9-1A2C-4CC6-871B-A6F7E283EBF2}" destId="{9849DA15-7D31-4BA4-B0F7-FC3FA81532A5}" srcOrd="2" destOrd="0" presId="urn:microsoft.com/office/officeart/2018/2/layout/IconCircleList"/>
    <dgm:cxn modelId="{CFD2A9FF-4E8F-49AE-9EDD-A1C24BDCE04C}" type="presParOf" srcId="{D66B77D9-1A2C-4CC6-871B-A6F7E283EBF2}" destId="{03DAB9D1-F456-41CC-9B9A-F47E6EF14D0B}" srcOrd="3" destOrd="0" presId="urn:microsoft.com/office/officeart/2018/2/layout/IconCircleList"/>
    <dgm:cxn modelId="{A9D7124E-5711-4CB2-ACE7-A66B33CA3CA8}" type="presParOf" srcId="{E9CD6199-5420-4691-8ADF-84DAC7A8A3CC}" destId="{56487955-2C6D-4F99-B129-1611756AB081}" srcOrd="1" destOrd="0" presId="urn:microsoft.com/office/officeart/2018/2/layout/IconCircleList"/>
    <dgm:cxn modelId="{D5B928DF-B958-404F-91F6-CABFA1B63FEB}" type="presParOf" srcId="{E9CD6199-5420-4691-8ADF-84DAC7A8A3CC}" destId="{2701E84F-AED3-4C5C-BF5D-4258C3EE0F0C}" srcOrd="2" destOrd="0" presId="urn:microsoft.com/office/officeart/2018/2/layout/IconCircleList"/>
    <dgm:cxn modelId="{8BFC028F-1FC6-41C4-B09A-C3B67A05054B}" type="presParOf" srcId="{2701E84F-AED3-4C5C-BF5D-4258C3EE0F0C}" destId="{FB24CF4E-A244-42E0-9318-3A3DE0204A2C}" srcOrd="0" destOrd="0" presId="urn:microsoft.com/office/officeart/2018/2/layout/IconCircleList"/>
    <dgm:cxn modelId="{34EA4295-F2A2-44EB-8F73-DA960418BC37}" type="presParOf" srcId="{2701E84F-AED3-4C5C-BF5D-4258C3EE0F0C}" destId="{2C490DA6-CF78-4610-8E20-E778042C8D51}" srcOrd="1" destOrd="0" presId="urn:microsoft.com/office/officeart/2018/2/layout/IconCircleList"/>
    <dgm:cxn modelId="{1B9370E3-FAA6-4450-9EFD-8F4997B85B34}" type="presParOf" srcId="{2701E84F-AED3-4C5C-BF5D-4258C3EE0F0C}" destId="{C352569B-EEE0-4F47-9EAC-E7BC3A9C70AC}" srcOrd="2" destOrd="0" presId="urn:microsoft.com/office/officeart/2018/2/layout/IconCircleList"/>
    <dgm:cxn modelId="{F7719B3A-1396-4F19-8314-ED0F402120BB}" type="presParOf" srcId="{2701E84F-AED3-4C5C-BF5D-4258C3EE0F0C}" destId="{34961DE9-B0ED-4A9D-ACE9-697799C1C62B}" srcOrd="3" destOrd="0" presId="urn:microsoft.com/office/officeart/2018/2/layout/IconCircleList"/>
    <dgm:cxn modelId="{C87B6BD9-1644-4B79-8A1F-7BC684A5E246}" type="presParOf" srcId="{E9CD6199-5420-4691-8ADF-84DAC7A8A3CC}" destId="{040749AF-3AD8-4636-98E6-CB7C27CE10BB}" srcOrd="3" destOrd="0" presId="urn:microsoft.com/office/officeart/2018/2/layout/IconCircleList"/>
    <dgm:cxn modelId="{61F44AAB-1A00-499C-8ED8-0E6244E0BD14}" type="presParOf" srcId="{E9CD6199-5420-4691-8ADF-84DAC7A8A3CC}" destId="{61FCC69D-4408-4730-A423-DA61EC3479FE}" srcOrd="4" destOrd="0" presId="urn:microsoft.com/office/officeart/2018/2/layout/IconCircleList"/>
    <dgm:cxn modelId="{1A0714B4-B3E3-4119-BD71-14CC8FCAE487}" type="presParOf" srcId="{61FCC69D-4408-4730-A423-DA61EC3479FE}" destId="{20435F9F-E77E-4207-8F8D-B8E1DB4AC971}" srcOrd="0" destOrd="0" presId="urn:microsoft.com/office/officeart/2018/2/layout/IconCircleList"/>
    <dgm:cxn modelId="{F02AD115-7E15-46CF-9179-EA079637FDE3}" type="presParOf" srcId="{61FCC69D-4408-4730-A423-DA61EC3479FE}" destId="{2B2E46DB-7D73-4C45-B5B9-6BEDD46625D7}" srcOrd="1" destOrd="0" presId="urn:microsoft.com/office/officeart/2018/2/layout/IconCircleList"/>
    <dgm:cxn modelId="{B7A15D08-6740-45AB-ADF9-137B1FAFF08A}" type="presParOf" srcId="{61FCC69D-4408-4730-A423-DA61EC3479FE}" destId="{DB731824-A227-4BA2-A988-06A6B8E19A8C}" srcOrd="2" destOrd="0" presId="urn:microsoft.com/office/officeart/2018/2/layout/IconCircleList"/>
    <dgm:cxn modelId="{E3E2D50F-AB51-4CC2-8889-AA700B560111}" type="presParOf" srcId="{61FCC69D-4408-4730-A423-DA61EC3479FE}" destId="{0AB1358D-3611-4F6C-BD6F-9102B18FF9A1}" srcOrd="3" destOrd="0" presId="urn:microsoft.com/office/officeart/2018/2/layout/IconCircleList"/>
    <dgm:cxn modelId="{2F95F216-25CF-4560-9B09-063E8AE74BB7}" type="presParOf" srcId="{E9CD6199-5420-4691-8ADF-84DAC7A8A3CC}" destId="{CCE4F083-0356-4E48-B701-336B360CBFF8}" srcOrd="5" destOrd="0" presId="urn:microsoft.com/office/officeart/2018/2/layout/IconCircleList"/>
    <dgm:cxn modelId="{DDE886B9-5A02-4942-8365-3EF921A02F40}" type="presParOf" srcId="{E9CD6199-5420-4691-8ADF-84DAC7A8A3CC}" destId="{A644F6D8-CF85-4623-9FB9-9FF8A223BC13}" srcOrd="6" destOrd="0" presId="urn:microsoft.com/office/officeart/2018/2/layout/IconCircleList"/>
    <dgm:cxn modelId="{62413774-E01E-4A5E-B95B-668B9D008F0F}" type="presParOf" srcId="{A644F6D8-CF85-4623-9FB9-9FF8A223BC13}" destId="{E7B984CE-02CD-4DFE-AB8E-2BE5AA8BEF9D}" srcOrd="0" destOrd="0" presId="urn:microsoft.com/office/officeart/2018/2/layout/IconCircleList"/>
    <dgm:cxn modelId="{1BAC0918-CDBA-43FB-AC32-A1F34AE7D352}" type="presParOf" srcId="{A644F6D8-CF85-4623-9FB9-9FF8A223BC13}" destId="{DED88EA6-EC1F-4D09-98A5-BF0DC87C3563}" srcOrd="1" destOrd="0" presId="urn:microsoft.com/office/officeart/2018/2/layout/IconCircleList"/>
    <dgm:cxn modelId="{5A976874-2E1D-4FD2-95FF-35D42F9C2048}" type="presParOf" srcId="{A644F6D8-CF85-4623-9FB9-9FF8A223BC13}" destId="{A0C0C581-1883-42D0-8B9D-E10CCBE789C8}" srcOrd="2" destOrd="0" presId="urn:microsoft.com/office/officeart/2018/2/layout/IconCircleList"/>
    <dgm:cxn modelId="{6119E435-3D77-4F7E-9E71-CB26555951B4}" type="presParOf" srcId="{A644F6D8-CF85-4623-9FB9-9FF8A223BC13}" destId="{80B05B38-70EE-404D-8A83-FBE61A27641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25D05-0032-4C12-A526-4945CC678E01}">
      <dsp:nvSpPr>
        <dsp:cNvPr id="0" name=""/>
        <dsp:cNvSpPr/>
      </dsp:nvSpPr>
      <dsp:spPr>
        <a:xfrm>
          <a:off x="3364992" y="1912"/>
          <a:ext cx="3785616" cy="8360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"In a nutshell, Scrum requires a Scrum Master to foster an environment where:</a:t>
          </a:r>
        </a:p>
      </dsp:txBody>
      <dsp:txXfrm>
        <a:off x="3405805" y="42725"/>
        <a:ext cx="3703990" cy="754434"/>
      </dsp:txXfrm>
    </dsp:sp>
    <dsp:sp modelId="{00CF4287-39A5-4A19-8129-7A20CDAC3D22}">
      <dsp:nvSpPr>
        <dsp:cNvPr id="0" name=""/>
        <dsp:cNvSpPr/>
      </dsp:nvSpPr>
      <dsp:spPr>
        <a:xfrm>
          <a:off x="3364992" y="879775"/>
          <a:ext cx="3785616" cy="8360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A Product Owner orders the work for a complex problem into a Product Backlog.</a:t>
          </a:r>
        </a:p>
      </dsp:txBody>
      <dsp:txXfrm>
        <a:off x="3405805" y="920588"/>
        <a:ext cx="3703990" cy="754434"/>
      </dsp:txXfrm>
    </dsp:sp>
    <dsp:sp modelId="{8E8AE7DC-D093-457D-9D85-66AEE4A03DC9}">
      <dsp:nvSpPr>
        <dsp:cNvPr id="0" name=""/>
        <dsp:cNvSpPr/>
      </dsp:nvSpPr>
      <dsp:spPr>
        <a:xfrm>
          <a:off x="3364992" y="1757638"/>
          <a:ext cx="3785616" cy="8360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The Scrum Team turns a selection of the work into an Increment of value during a Sprint.</a:t>
          </a:r>
        </a:p>
      </dsp:txBody>
      <dsp:txXfrm>
        <a:off x="3405805" y="1798451"/>
        <a:ext cx="3703990" cy="754434"/>
      </dsp:txXfrm>
    </dsp:sp>
    <dsp:sp modelId="{E9EF2AF3-F599-4111-8401-DFD24F54BC42}">
      <dsp:nvSpPr>
        <dsp:cNvPr id="0" name=""/>
        <dsp:cNvSpPr/>
      </dsp:nvSpPr>
      <dsp:spPr>
        <a:xfrm>
          <a:off x="3364992" y="2635502"/>
          <a:ext cx="3785616" cy="8360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The Scrum Team and its stakeholders inspect the results and adjust for the next Sprint.</a:t>
          </a:r>
        </a:p>
      </dsp:txBody>
      <dsp:txXfrm>
        <a:off x="3405805" y="2676315"/>
        <a:ext cx="3703990" cy="754434"/>
      </dsp:txXfrm>
    </dsp:sp>
    <dsp:sp modelId="{AC9B6CE4-3709-4AAA-A8F8-60F3FD1BF824}">
      <dsp:nvSpPr>
        <dsp:cNvPr id="0" name=""/>
        <dsp:cNvSpPr/>
      </dsp:nvSpPr>
      <dsp:spPr>
        <a:xfrm>
          <a:off x="3364992" y="3513365"/>
          <a:ext cx="3785616" cy="8360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i="1" kern="1200"/>
            <a:t>Repeat"</a:t>
          </a:r>
          <a:endParaRPr lang="en-US" sz="1600" kern="1200"/>
        </a:p>
      </dsp:txBody>
      <dsp:txXfrm>
        <a:off x="3405805" y="3554178"/>
        <a:ext cx="3703990" cy="754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91A70-910E-4BB1-A0FC-42FD811862D6}">
      <dsp:nvSpPr>
        <dsp:cNvPr id="0" name=""/>
        <dsp:cNvSpPr/>
      </dsp:nvSpPr>
      <dsp:spPr>
        <a:xfrm>
          <a:off x="0" y="5895"/>
          <a:ext cx="10515600" cy="13985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Transparency - clear lines of communication between all team members is established and maintained from early on in the project's lifetime</a:t>
          </a:r>
        </a:p>
      </dsp:txBody>
      <dsp:txXfrm>
        <a:off x="68270" y="74165"/>
        <a:ext cx="10379060" cy="1261975"/>
      </dsp:txXfrm>
    </dsp:sp>
    <dsp:sp modelId="{C74AA67F-F847-4BE0-8D37-7D35BA038770}">
      <dsp:nvSpPr>
        <dsp:cNvPr id="0" name=""/>
        <dsp:cNvSpPr/>
      </dsp:nvSpPr>
      <dsp:spPr>
        <a:xfrm>
          <a:off x="0" y="1476411"/>
          <a:ext cx="10515600" cy="139851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Inspection/Reflection - frequent reviews, conducted daily during daily standups with the scrum master and dev team, as well as at the end of each sprint by the managing parties.</a:t>
          </a:r>
        </a:p>
      </dsp:txBody>
      <dsp:txXfrm>
        <a:off x="68270" y="1544681"/>
        <a:ext cx="10379060" cy="1261975"/>
      </dsp:txXfrm>
    </dsp:sp>
    <dsp:sp modelId="{3467D370-8801-4088-97D2-7CEE492FC322}">
      <dsp:nvSpPr>
        <dsp:cNvPr id="0" name=""/>
        <dsp:cNvSpPr/>
      </dsp:nvSpPr>
      <dsp:spPr>
        <a:xfrm>
          <a:off x="0" y="2946926"/>
          <a:ext cx="10515600" cy="13985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Adaptation - the dev team is able to assess and estimate the hierarchy of the tasks gleaned from user stories and can adjust accordingly to changes in a current project or switch between two completely different projects.</a:t>
          </a:r>
        </a:p>
      </dsp:txBody>
      <dsp:txXfrm>
        <a:off x="68270" y="3015196"/>
        <a:ext cx="10379060" cy="12619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7F7F9-0052-41B0-A2F5-2DEF6A6105CF}">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0D15DD-F64D-4DB2-99DF-B84E5D6176E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DAB9D1-F456-41CC-9B9A-F47E6EF14D0B}">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Planning &amp; Brainstorm: During the initial formation of the sprint, after the stakeholders and managers have come to the main idea of the project and necessity of a team, the managers will work together to plan out the goals of the sprint. The scrum master is well versed in the process and the product owner is familiar the needs of the stakeholders, working together they form the overall shape of the sprint.</a:t>
          </a:r>
        </a:p>
      </dsp:txBody>
      <dsp:txXfrm>
        <a:off x="1834517" y="469890"/>
        <a:ext cx="3148942" cy="1335915"/>
      </dsp:txXfrm>
    </dsp:sp>
    <dsp:sp modelId="{FB24CF4E-A244-42E0-9318-3A3DE0204A2C}">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90DA6-CF78-4610-8E20-E778042C8D51}">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961DE9-B0ED-4A9D-ACE9-697799C1C62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Active Sprint: Includes all the small processes within the over-arching plot of the sprint: daily stand ups, estimations, design, coding, testing, etc. The development team is able to conduct small review sessions and build team rapport in daily stand up meetings, the outputs of the team will be thrown back and forth between the developers and the testers over the course of 1-4 weeks.</a:t>
          </a:r>
        </a:p>
      </dsp:txBody>
      <dsp:txXfrm>
        <a:off x="7154322" y="469890"/>
        <a:ext cx="3148942" cy="1335915"/>
      </dsp:txXfrm>
    </dsp:sp>
    <dsp:sp modelId="{20435F9F-E77E-4207-8F8D-B8E1DB4AC971}">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E46DB-7D73-4C45-B5B9-6BEDD46625D7}">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B1358D-3611-4F6C-BD6F-9102B18FF9A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Review &amp; Retrospective: The progress is measured by the team and the managers, and goals are adjusted or tabled as needed before the mangers meet with the stakeholders for further adjustments.</a:t>
          </a:r>
        </a:p>
      </dsp:txBody>
      <dsp:txXfrm>
        <a:off x="1834517" y="2545532"/>
        <a:ext cx="3148942" cy="1335915"/>
      </dsp:txXfrm>
    </dsp:sp>
    <dsp:sp modelId="{E7B984CE-02CD-4DFE-AB8E-2BE5AA8BEF9D}">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D88EA6-EC1F-4D09-98A5-BF0DC87C3563}">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B05B38-70EE-404D-8A83-FBE61A27641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Repeat as needed: The planning process pics back up and the information from the review and retrospective process informs the shape of the next overall sprint.</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ribbles on a notebook">
            <a:extLst>
              <a:ext uri="{FF2B5EF4-FFF2-40B4-BE49-F238E27FC236}">
                <a16:creationId xmlns:a16="http://schemas.microsoft.com/office/drawing/2014/main" id="{1DCC6245-2621-4AAE-BC3F-7260D6C702F8}"/>
              </a:ext>
            </a:extLst>
          </p:cNvPr>
          <p:cNvPicPr>
            <a:picLocks noChangeAspect="1"/>
          </p:cNvPicPr>
          <p:nvPr/>
        </p:nvPicPr>
        <p:blipFill rotWithShape="1">
          <a:blip r:embed="rId2">
            <a:alphaModFix amt="50000"/>
          </a:blip>
          <a:srcRect t="2191" r="-2" b="15639"/>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Agile Presentation</a:t>
            </a:r>
            <a:endParaRPr lang="en-US">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cs typeface="Calibri"/>
              </a:rPr>
              <a:t>Jacob Mueller</a:t>
            </a:r>
          </a:p>
          <a:p>
            <a:r>
              <a:rPr lang="en-US">
                <a:solidFill>
                  <a:srgbClr val="FFFFFF"/>
                </a:solidFill>
                <a:cs typeface="Calibri"/>
              </a:rPr>
              <a:t>2/18/2022</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433F48B-5EC3-4715-BCF4-48B5142F6641}"/>
              </a:ext>
            </a:extLst>
          </p:cNvPr>
          <p:cNvPicPr>
            <a:picLocks noChangeAspect="1"/>
          </p:cNvPicPr>
          <p:nvPr/>
        </p:nvPicPr>
        <p:blipFill rotWithShape="1">
          <a:blip r:embed="rId2"/>
          <a:srcRect l="469"/>
          <a:stretch/>
        </p:blipFill>
        <p:spPr>
          <a:xfrm>
            <a:off x="20" y="10"/>
            <a:ext cx="12188932" cy="6857990"/>
          </a:xfrm>
          <a:prstGeom prst="rect">
            <a:avLst/>
          </a:prstGeom>
        </p:spPr>
      </p:pic>
      <p:sp>
        <p:nvSpPr>
          <p:cNvPr id="11" name="Freeform: Shape 1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05092A-FFF8-4ACA-8E13-CEB2C147E1BB}"/>
              </a:ext>
            </a:extLst>
          </p:cNvPr>
          <p:cNvSpPr>
            <a:spLocks noGrp="1"/>
          </p:cNvSpPr>
          <p:nvPr>
            <p:ph type="title"/>
          </p:nvPr>
        </p:nvSpPr>
        <p:spPr>
          <a:xfrm>
            <a:off x="618062" y="4185749"/>
            <a:ext cx="9265771" cy="622836"/>
          </a:xfrm>
        </p:spPr>
        <p:txBody>
          <a:bodyPr>
            <a:normAutofit/>
          </a:bodyPr>
          <a:lstStyle/>
          <a:p>
            <a:r>
              <a:rPr lang="en-US" sz="3600">
                <a:cs typeface="Calibri Light"/>
              </a:rPr>
              <a:t>What if?: Scrum Agile</a:t>
            </a:r>
            <a:endParaRPr lang="en-US" sz="3600"/>
          </a:p>
        </p:txBody>
      </p:sp>
      <p:sp>
        <p:nvSpPr>
          <p:cNvPr id="8" name="Content Placeholder 7">
            <a:extLst>
              <a:ext uri="{FF2B5EF4-FFF2-40B4-BE49-F238E27FC236}">
                <a16:creationId xmlns:a16="http://schemas.microsoft.com/office/drawing/2014/main" id="{1BD1D718-49D7-4CAC-8710-F88E501FFB31}"/>
              </a:ext>
            </a:extLst>
          </p:cNvPr>
          <p:cNvSpPr>
            <a:spLocks noGrp="1"/>
          </p:cNvSpPr>
          <p:nvPr>
            <p:ph idx="1"/>
          </p:nvPr>
        </p:nvSpPr>
        <p:spPr>
          <a:xfrm>
            <a:off x="618063" y="4856921"/>
            <a:ext cx="9565028" cy="1249240"/>
          </a:xfrm>
        </p:spPr>
        <p:txBody>
          <a:bodyPr vert="horz" lIns="91440" tIns="45720" rIns="91440" bIns="45720" rtlCol="0" anchor="t">
            <a:normAutofit/>
          </a:bodyPr>
          <a:lstStyle/>
          <a:p>
            <a:r>
              <a:rPr lang="en-US" sz="1800" dirty="0">
                <a:cs typeface="Calibri"/>
              </a:rPr>
              <a:t>The scrum team is vaguer and susceptible to transformation/adaptation, the end product could be different than end user expectation.</a:t>
            </a:r>
          </a:p>
          <a:p>
            <a:r>
              <a:rPr lang="en-US" sz="1800" dirty="0">
                <a:cs typeface="Calibri"/>
              </a:rPr>
              <a:t>Lacking direction means the teams will spend more time figuring out the project than a linear waterfall methodological team</a:t>
            </a:r>
          </a:p>
        </p:txBody>
      </p:sp>
    </p:spTree>
    <p:extLst>
      <p:ext uri="{BB962C8B-B14F-4D97-AF65-F5344CB8AC3E}">
        <p14:creationId xmlns:p14="http://schemas.microsoft.com/office/powerpoint/2010/main" val="11221467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5D4AE0D-89B5-4018-98BF-843188B286EC}"/>
              </a:ext>
            </a:extLst>
          </p:cNvPr>
          <p:cNvSpPr>
            <a:spLocks noGrp="1"/>
          </p:cNvSpPr>
          <p:nvPr>
            <p:ph type="title"/>
          </p:nvPr>
        </p:nvSpPr>
        <p:spPr>
          <a:xfrm>
            <a:off x="767290" y="1289146"/>
            <a:ext cx="4153626" cy="4279709"/>
          </a:xfrm>
        </p:spPr>
        <p:txBody>
          <a:bodyPr anchor="ctr">
            <a:normAutofit/>
          </a:bodyPr>
          <a:lstStyle/>
          <a:p>
            <a:pPr algn="r"/>
            <a:r>
              <a:rPr lang="en-US" sz="5400">
                <a:solidFill>
                  <a:schemeClr val="bg1"/>
                </a:solidFill>
                <a:cs typeface="Calibri Light"/>
              </a:rPr>
              <a:t>Project Factors to consider</a:t>
            </a:r>
            <a:endParaRPr lang="en-US" sz="5400">
              <a:solidFill>
                <a:schemeClr val="bg1"/>
              </a:solidFill>
            </a:endParaRPr>
          </a:p>
        </p:txBody>
      </p:sp>
      <p:grpSp>
        <p:nvGrpSpPr>
          <p:cNvPr id="12" name="Group 11">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13"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119852D2-5EF8-4504-B873-9D8B791B2A8E}"/>
              </a:ext>
            </a:extLst>
          </p:cNvPr>
          <p:cNvSpPr>
            <a:spLocks noGrp="1"/>
          </p:cNvSpPr>
          <p:nvPr>
            <p:ph idx="1"/>
          </p:nvPr>
        </p:nvSpPr>
        <p:spPr>
          <a:xfrm>
            <a:off x="6581375" y="2683836"/>
            <a:ext cx="4776711" cy="3148798"/>
          </a:xfrm>
        </p:spPr>
        <p:txBody>
          <a:bodyPr vert="horz" lIns="91440" tIns="45720" rIns="91440" bIns="45720" rtlCol="0" anchor="ctr">
            <a:normAutofit lnSpcReduction="10000"/>
          </a:bodyPr>
          <a:lstStyle/>
          <a:p>
            <a:r>
              <a:rPr lang="en-US" sz="2400" dirty="0">
                <a:cs typeface="Calibri"/>
              </a:rPr>
              <a:t>What are the constraints? (time, money, manpower, etc.)</a:t>
            </a:r>
          </a:p>
          <a:p>
            <a:r>
              <a:rPr lang="en-US" sz="2400" dirty="0">
                <a:cs typeface="Calibri"/>
              </a:rPr>
              <a:t>Who are the end users? (varied, numerous, picky, etc.)</a:t>
            </a:r>
          </a:p>
          <a:p>
            <a:r>
              <a:rPr lang="en-US" sz="2400" dirty="0">
                <a:cs typeface="Calibri"/>
              </a:rPr>
              <a:t>Current methodology (agile, waterfall, etc.)</a:t>
            </a:r>
          </a:p>
          <a:p>
            <a:r>
              <a:rPr lang="en-US" sz="2400" dirty="0">
                <a:cs typeface="Calibri"/>
              </a:rPr>
              <a:t>Experience of team (adaptive themselves, communicative, self-starters)</a:t>
            </a:r>
          </a:p>
          <a:p>
            <a:endParaRPr lang="en-US" sz="2400">
              <a:cs typeface="Calibri"/>
            </a:endParaRPr>
          </a:p>
        </p:txBody>
      </p:sp>
    </p:spTree>
    <p:extLst>
      <p:ext uri="{BB962C8B-B14F-4D97-AF65-F5344CB8AC3E}">
        <p14:creationId xmlns:p14="http://schemas.microsoft.com/office/powerpoint/2010/main" val="9255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7A5B-8E8E-4632-B248-EF1939AEE078}"/>
              </a:ext>
            </a:extLst>
          </p:cNvPr>
          <p:cNvSpPr>
            <a:spLocks noGrp="1"/>
          </p:cNvSpPr>
          <p:nvPr>
            <p:ph type="title"/>
          </p:nvPr>
        </p:nvSpPr>
        <p:spPr/>
        <p:txBody>
          <a:bodyPr/>
          <a:lstStyle/>
          <a:p>
            <a:r>
              <a:rPr lang="en-US" dirty="0">
                <a:cs typeface="Calibri Light"/>
              </a:rPr>
              <a:t>Rubric</a:t>
            </a:r>
            <a:endParaRPr lang="en-US" dirty="0"/>
          </a:p>
        </p:txBody>
      </p:sp>
      <p:sp>
        <p:nvSpPr>
          <p:cNvPr id="3" name="Content Placeholder 2">
            <a:extLst>
              <a:ext uri="{FF2B5EF4-FFF2-40B4-BE49-F238E27FC236}">
                <a16:creationId xmlns:a16="http://schemas.microsoft.com/office/drawing/2014/main" id="{2CE47D59-4223-4AD9-AFE0-9C28A320781A}"/>
              </a:ext>
            </a:extLst>
          </p:cNvPr>
          <p:cNvSpPr>
            <a:spLocks noGrp="1"/>
          </p:cNvSpPr>
          <p:nvPr>
            <p:ph idx="1"/>
          </p:nvPr>
        </p:nvSpPr>
        <p:spPr/>
        <p:txBody>
          <a:bodyPr vert="horz" lIns="91440" tIns="45720" rIns="91440" bIns="45720" rtlCol="0" anchor="t">
            <a:normAutofit fontScale="77500" lnSpcReduction="20000"/>
          </a:bodyPr>
          <a:lstStyle/>
          <a:p>
            <a:r>
              <a:rPr lang="en-US" dirty="0">
                <a:ea typeface="+mn-lt"/>
                <a:cs typeface="+mn-lt"/>
              </a:rPr>
              <a:t>Finally, you have been asked to put together a PowerPoint presentation for the leadership at your company. You will start by explaining the key facets of the Scrum-agile approach. You will also contrast the waterfall and agile development approaches to help your leadership make an informed decision. </a:t>
            </a:r>
            <a:r>
              <a:rPr lang="en-US" b="1" dirty="0">
                <a:ea typeface="+mn-lt"/>
                <a:cs typeface="+mn-lt"/>
              </a:rPr>
              <a:t>You </a:t>
            </a:r>
            <a:r>
              <a:rPr lang="en-US" b="1" i="1" dirty="0">
                <a:ea typeface="+mn-lt"/>
                <a:cs typeface="+mn-lt"/>
              </a:rPr>
              <a:t>must</a:t>
            </a:r>
            <a:r>
              <a:rPr lang="en-US" b="1" dirty="0">
                <a:ea typeface="+mn-lt"/>
                <a:cs typeface="+mn-lt"/>
              </a:rPr>
              <a:t> use properly cited sources to support your points</a:t>
            </a:r>
            <a:r>
              <a:rPr lang="en-US" dirty="0">
                <a:ea typeface="+mn-lt"/>
                <a:cs typeface="+mn-lt"/>
              </a:rPr>
              <a:t>. In your presentation, be sure to address each of the following:</a:t>
            </a:r>
            <a:endParaRPr lang="en-US" dirty="0"/>
          </a:p>
          <a:p>
            <a:r>
              <a:rPr lang="en-US" b="1" dirty="0">
                <a:ea typeface="+mn-lt"/>
                <a:cs typeface="+mn-lt"/>
              </a:rPr>
              <a:t>Explain the various roles on a Scrum-agile Team</a:t>
            </a:r>
            <a:r>
              <a:rPr lang="en-US" dirty="0">
                <a:ea typeface="+mn-lt"/>
                <a:cs typeface="+mn-lt"/>
              </a:rPr>
              <a:t> by identifying each role and describing its importance.</a:t>
            </a:r>
            <a:endParaRPr lang="en-US" dirty="0"/>
          </a:p>
          <a:p>
            <a:r>
              <a:rPr lang="en-US" b="1" dirty="0">
                <a:ea typeface="+mn-lt"/>
                <a:cs typeface="+mn-lt"/>
              </a:rPr>
              <a:t>Explain how the various phases of the SDLC work in an agile approach</a:t>
            </a:r>
            <a:r>
              <a:rPr lang="en-US" dirty="0">
                <a:ea typeface="+mn-lt"/>
                <a:cs typeface="+mn-lt"/>
              </a:rPr>
              <a:t>. Be sure to identify each phase and describe its importance.</a:t>
            </a:r>
            <a:endParaRPr lang="en-US" dirty="0"/>
          </a:p>
          <a:p>
            <a:r>
              <a:rPr lang="en-US" b="1" dirty="0">
                <a:ea typeface="+mn-lt"/>
                <a:cs typeface="+mn-lt"/>
              </a:rPr>
              <a:t>Describe how the process would have been different with a waterfall development approach</a:t>
            </a:r>
            <a:r>
              <a:rPr lang="en-US" dirty="0">
                <a:ea typeface="+mn-lt"/>
                <a:cs typeface="+mn-lt"/>
              </a:rPr>
              <a:t> rather than the agile approach you used. For instance, you might discuss how a particular problem in development would have proceeded differently.</a:t>
            </a:r>
            <a:endParaRPr lang="en-US" dirty="0"/>
          </a:p>
          <a:p>
            <a:r>
              <a:rPr lang="en-US" b="1" dirty="0">
                <a:ea typeface="+mn-lt"/>
                <a:cs typeface="+mn-lt"/>
              </a:rPr>
              <a:t>Explain what factors you would consider when choosing a waterfall approach or an agile approach</a:t>
            </a:r>
            <a:r>
              <a:rPr lang="en-US" dirty="0">
                <a:ea typeface="+mn-lt"/>
                <a:cs typeface="+mn-lt"/>
              </a:rPr>
              <a:t>, using your course experience to back up your explanation.</a:t>
            </a:r>
            <a:endParaRPr lang="en-US" dirty="0"/>
          </a:p>
          <a:p>
            <a:endParaRPr lang="en-US" dirty="0">
              <a:cs typeface="Calibri"/>
            </a:endParaRPr>
          </a:p>
        </p:txBody>
      </p:sp>
    </p:spTree>
    <p:extLst>
      <p:ext uri="{BB962C8B-B14F-4D97-AF65-F5344CB8AC3E}">
        <p14:creationId xmlns:p14="http://schemas.microsoft.com/office/powerpoint/2010/main" val="1536065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FFFE2B0-7CF4-4F5E-9A66-6941C33AEB58}"/>
              </a:ext>
            </a:extLst>
          </p:cNvPr>
          <p:cNvPicPr>
            <a:picLocks noChangeAspect="1"/>
          </p:cNvPicPr>
          <p:nvPr/>
        </p:nvPicPr>
        <p:blipFill rotWithShape="1">
          <a:blip r:embed="rId2">
            <a:alphaModFix amt="35000"/>
          </a:blip>
          <a:srcRect r="-2" b="15726"/>
          <a:stretch/>
        </p:blipFill>
        <p:spPr>
          <a:xfrm>
            <a:off x="20" y="10"/>
            <a:ext cx="12191980" cy="6857990"/>
          </a:xfrm>
          <a:prstGeom prst="rect">
            <a:avLst/>
          </a:prstGeom>
        </p:spPr>
      </p:pic>
      <p:sp>
        <p:nvSpPr>
          <p:cNvPr id="2" name="Title 1">
            <a:extLst>
              <a:ext uri="{FF2B5EF4-FFF2-40B4-BE49-F238E27FC236}">
                <a16:creationId xmlns:a16="http://schemas.microsoft.com/office/drawing/2014/main" id="{D3576C6A-BD7F-474E-9B07-1738EFA5511A}"/>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Scrum-Agile Key Concepts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060007A2-D64D-41AC-831F-93456E5081CF}"/>
              </a:ext>
            </a:extLst>
          </p:cNvPr>
          <p:cNvGraphicFramePr>
            <a:graphicFrameLocks noGrp="1"/>
          </p:cNvGraphicFramePr>
          <p:nvPr>
            <p:ph idx="1"/>
            <p:extLst>
              <p:ext uri="{D42A27DB-BD31-4B8C-83A1-F6EECF244321}">
                <p14:modId xmlns:p14="http://schemas.microsoft.com/office/powerpoint/2010/main" val="13676772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3770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007FC-707E-41C7-9221-1629736CE804}"/>
              </a:ext>
            </a:extLst>
          </p:cNvPr>
          <p:cNvPicPr>
            <a:picLocks noChangeAspect="1"/>
          </p:cNvPicPr>
          <p:nvPr/>
        </p:nvPicPr>
        <p:blipFill rotWithShape="1">
          <a:blip r:embed="rId2">
            <a:alphaModFix amt="35000"/>
          </a:blip>
          <a:srcRect t="11885" r="-2" b="3656"/>
          <a:stretch/>
        </p:blipFill>
        <p:spPr>
          <a:xfrm>
            <a:off x="20" y="10"/>
            <a:ext cx="12191980" cy="6857990"/>
          </a:xfrm>
          <a:prstGeom prst="rect">
            <a:avLst/>
          </a:prstGeom>
        </p:spPr>
      </p:pic>
      <p:sp>
        <p:nvSpPr>
          <p:cNvPr id="2" name="Title 1">
            <a:extLst>
              <a:ext uri="{FF2B5EF4-FFF2-40B4-BE49-F238E27FC236}">
                <a16:creationId xmlns:a16="http://schemas.microsoft.com/office/drawing/2014/main" id="{C2F6AB7E-9A7D-4D30-8374-AE4E0021D431}"/>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Key Concepts Continued</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F9A5DE7E-B1C9-413B-B878-4A153AA64827}"/>
              </a:ext>
            </a:extLst>
          </p:cNvPr>
          <p:cNvGraphicFramePr>
            <a:graphicFrameLocks noGrp="1"/>
          </p:cNvGraphicFramePr>
          <p:nvPr>
            <p:ph idx="1"/>
            <p:extLst>
              <p:ext uri="{D42A27DB-BD31-4B8C-83A1-F6EECF244321}">
                <p14:modId xmlns:p14="http://schemas.microsoft.com/office/powerpoint/2010/main" val="40777000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61076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D6D3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AA05B0-1DC7-49E2-905D-D3335EFCF5BE}"/>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100">
                <a:solidFill>
                  <a:srgbClr val="FFFFFF"/>
                </a:solidFill>
              </a:rPr>
              <a:t>Traditional Waterfall Approach vs. Chad Agile Methodology</a:t>
            </a:r>
          </a:p>
        </p:txBody>
      </p:sp>
      <p:pic>
        <p:nvPicPr>
          <p:cNvPr id="4" name="Picture 4" descr="A picture containing text&#10;&#10;Description automatically generated">
            <a:extLst>
              <a:ext uri="{FF2B5EF4-FFF2-40B4-BE49-F238E27FC236}">
                <a16:creationId xmlns:a16="http://schemas.microsoft.com/office/drawing/2014/main" id="{483B6949-E9B6-4247-BD10-D9D3F6A45021}"/>
              </a:ext>
            </a:extLst>
          </p:cNvPr>
          <p:cNvPicPr>
            <a:picLocks noGrp="1" noChangeAspect="1"/>
          </p:cNvPicPr>
          <p:nvPr>
            <p:ph idx="1"/>
          </p:nvPr>
        </p:nvPicPr>
        <p:blipFill rotWithShape="1">
          <a:blip r:embed="rId2"/>
          <a:srcRect l="3338"/>
          <a:stretch/>
        </p:blipFill>
        <p:spPr>
          <a:xfrm>
            <a:off x="327547" y="321733"/>
            <a:ext cx="7058306" cy="4107392"/>
          </a:xfrm>
          <a:prstGeom prst="rect">
            <a:avLst/>
          </a:prstGeom>
        </p:spPr>
      </p:pic>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727DA5B-45CA-4A3D-A4A1-616D9F4B3306}"/>
              </a:ext>
            </a:extLst>
          </p:cNvPr>
          <p:cNvSpPr txBox="1"/>
          <p:nvPr/>
        </p:nvSpPr>
        <p:spPr>
          <a:xfrm>
            <a:off x="7625908" y="413461"/>
            <a:ext cx="4164326" cy="597294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solidFill>
                  <a:srgbClr val="FFFFFF"/>
                </a:solidFill>
              </a:rPr>
              <a:t>The waterfall approach is the tried and true methodology of yesteryear. </a:t>
            </a:r>
          </a:p>
          <a:p>
            <a:pPr>
              <a:lnSpc>
                <a:spcPct val="90000"/>
              </a:lnSpc>
              <a:spcAft>
                <a:spcPts val="600"/>
              </a:spcAft>
            </a:pPr>
            <a:r>
              <a:rPr lang="en-US" sz="2000" dirty="0">
                <a:solidFill>
                  <a:srgbClr val="FFFFFF"/>
                </a:solidFill>
              </a:rPr>
              <a:t>-no deviation</a:t>
            </a:r>
          </a:p>
          <a:p>
            <a:pPr>
              <a:lnSpc>
                <a:spcPct val="90000"/>
              </a:lnSpc>
              <a:spcAft>
                <a:spcPts val="600"/>
              </a:spcAft>
            </a:pPr>
            <a:r>
              <a:rPr lang="en-US" sz="2000" dirty="0">
                <a:solidFill>
                  <a:srgbClr val="FFFFFF"/>
                </a:solidFill>
              </a:rPr>
              <a:t>-no adjustment</a:t>
            </a:r>
            <a:endParaRPr lang="en-US" sz="2000" dirty="0">
              <a:solidFill>
                <a:srgbClr val="FFFFFF"/>
              </a:solidFill>
              <a:cs typeface="Calibri"/>
            </a:endParaRPr>
          </a:p>
          <a:p>
            <a:pPr>
              <a:lnSpc>
                <a:spcPct val="90000"/>
              </a:lnSpc>
              <a:spcAft>
                <a:spcPts val="600"/>
              </a:spcAft>
            </a:pPr>
            <a:r>
              <a:rPr lang="en-US" sz="2000" dirty="0">
                <a:solidFill>
                  <a:srgbClr val="FFFFFF"/>
                </a:solidFill>
              </a:rPr>
              <a:t>-only the straightforward pursuit of the goal as planned</a:t>
            </a:r>
            <a:endParaRPr lang="en-US" sz="2000">
              <a:solidFill>
                <a:srgbClr val="FFFFFF"/>
              </a:solidFill>
              <a:cs typeface="Calibri" panose="020F0502020204030204"/>
            </a:endParaRPr>
          </a:p>
          <a:p>
            <a:pPr indent="-228600">
              <a:lnSpc>
                <a:spcPct val="90000"/>
              </a:lnSpc>
              <a:spcAft>
                <a:spcPts val="600"/>
              </a:spcAft>
              <a:buFont typeface="Arial" panose="020B0604020202020204" pitchFamily="34" charset="0"/>
              <a:buChar char="•"/>
            </a:pPr>
            <a:r>
              <a:rPr lang="en-US" sz="2000" dirty="0">
                <a:solidFill>
                  <a:srgbClr val="FFFFFF"/>
                </a:solidFill>
              </a:rPr>
              <a:t>The agile approach is the cutting edge methodology of giants like Amazon.</a:t>
            </a:r>
            <a:endParaRPr lang="en-US" sz="2000" dirty="0">
              <a:solidFill>
                <a:srgbClr val="FFFFFF"/>
              </a:solidFill>
              <a:cs typeface="Calibri"/>
            </a:endParaRPr>
          </a:p>
          <a:p>
            <a:pPr>
              <a:lnSpc>
                <a:spcPct val="90000"/>
              </a:lnSpc>
              <a:spcAft>
                <a:spcPts val="600"/>
              </a:spcAft>
            </a:pPr>
            <a:r>
              <a:rPr lang="en-US" sz="2000" dirty="0">
                <a:solidFill>
                  <a:srgbClr val="FFFFFF"/>
                </a:solidFill>
                <a:cs typeface="Calibri"/>
              </a:rPr>
              <a:t>-constant adjustment</a:t>
            </a:r>
          </a:p>
          <a:p>
            <a:pPr>
              <a:lnSpc>
                <a:spcPct val="90000"/>
              </a:lnSpc>
              <a:spcAft>
                <a:spcPts val="600"/>
              </a:spcAft>
            </a:pPr>
            <a:r>
              <a:rPr lang="en-US" sz="2000" dirty="0">
                <a:solidFill>
                  <a:srgbClr val="FFFFFF"/>
                </a:solidFill>
                <a:cs typeface="Calibri"/>
              </a:rPr>
              <a:t>-constant communication</a:t>
            </a:r>
          </a:p>
          <a:p>
            <a:pPr>
              <a:lnSpc>
                <a:spcPct val="90000"/>
              </a:lnSpc>
              <a:spcAft>
                <a:spcPts val="600"/>
              </a:spcAft>
            </a:pPr>
            <a:r>
              <a:rPr lang="en-US" sz="2000" dirty="0">
                <a:solidFill>
                  <a:srgbClr val="FFFFFF"/>
                </a:solidFill>
                <a:cs typeface="Calibri"/>
              </a:rPr>
              <a:t>-consumer happiness is paramount</a:t>
            </a:r>
          </a:p>
          <a:p>
            <a:pPr>
              <a:lnSpc>
                <a:spcPct val="90000"/>
              </a:lnSpc>
              <a:spcAft>
                <a:spcPts val="600"/>
              </a:spcAft>
            </a:pPr>
            <a:r>
              <a:rPr lang="en-US" sz="2000" dirty="0">
                <a:solidFill>
                  <a:srgbClr val="FFFFFF"/>
                </a:solidFill>
                <a:cs typeface="Calibri"/>
              </a:rPr>
              <a:t>-successful outputs are prioritized</a:t>
            </a:r>
          </a:p>
          <a:p>
            <a:pPr>
              <a:lnSpc>
                <a:spcPct val="90000"/>
              </a:lnSpc>
              <a:spcAft>
                <a:spcPts val="600"/>
              </a:spcAft>
            </a:pPr>
            <a:r>
              <a:rPr lang="en-US" sz="2000" dirty="0">
                <a:solidFill>
                  <a:srgbClr val="FFFFFF"/>
                </a:solidFill>
                <a:cs typeface="Calibri"/>
              </a:rPr>
              <a:t>-workflow and </a:t>
            </a:r>
            <a:r>
              <a:rPr lang="en-US" sz="2000" dirty="0" err="1">
                <a:solidFill>
                  <a:srgbClr val="FFFFFF"/>
                </a:solidFill>
                <a:cs typeface="Calibri"/>
              </a:rPr>
              <a:t>efficieny</a:t>
            </a:r>
          </a:p>
        </p:txBody>
      </p:sp>
    </p:spTree>
    <p:extLst>
      <p:ext uri="{BB962C8B-B14F-4D97-AF65-F5344CB8AC3E}">
        <p14:creationId xmlns:p14="http://schemas.microsoft.com/office/powerpoint/2010/main" val="142421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Person writing on a notepad">
            <a:extLst>
              <a:ext uri="{FF2B5EF4-FFF2-40B4-BE49-F238E27FC236}">
                <a16:creationId xmlns:a16="http://schemas.microsoft.com/office/drawing/2014/main" id="{A0E4276F-89EF-4748-8F67-A0126F644286}"/>
              </a:ext>
            </a:extLst>
          </p:cNvPr>
          <p:cNvPicPr>
            <a:picLocks noChangeAspect="1"/>
          </p:cNvPicPr>
          <p:nvPr/>
        </p:nvPicPr>
        <p:blipFill rotWithShape="1">
          <a:blip r:embed="rId2">
            <a:alphaModFix amt="40000"/>
          </a:blip>
          <a:srcRect t="16491" b="12531"/>
          <a:stretch/>
        </p:blipFill>
        <p:spPr>
          <a:xfrm>
            <a:off x="20" y="10"/>
            <a:ext cx="12191979" cy="6857990"/>
          </a:xfrm>
          <a:prstGeom prst="rect">
            <a:avLst/>
          </a:prstGeom>
        </p:spPr>
      </p:pic>
      <p:sp>
        <p:nvSpPr>
          <p:cNvPr id="2" name="Title 1">
            <a:extLst>
              <a:ext uri="{FF2B5EF4-FFF2-40B4-BE49-F238E27FC236}">
                <a16:creationId xmlns:a16="http://schemas.microsoft.com/office/drawing/2014/main" id="{D102D59C-E6ED-4175-A4A9-8C59ABF7720C}"/>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t>Scrum-Agile Roles</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70D9FC9-DEA8-49F2-95A0-85E1B6964949}"/>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indent="-228600">
              <a:lnSpc>
                <a:spcPct val="90000"/>
              </a:lnSpc>
              <a:spcAft>
                <a:spcPts val="600"/>
              </a:spcAft>
              <a:buFont typeface="Arial" panose="020B0604020202020204" pitchFamily="34" charset="0"/>
              <a:buChar char="•"/>
            </a:pPr>
            <a:r>
              <a:rPr lang="en-US" sz="2000" dirty="0"/>
              <a:t>Scrum Master: Organizes, leads, coaches, teaches, and communicates directly with the team. The eventual goal is to let the team operate on its own as an efficient unit, transitioning into a more managerial role. Acts a go-between for the dev team and the product owner.</a:t>
            </a:r>
            <a:endParaRPr lang="en-US" sz="2000" dirty="0">
              <a:cs typeface="Calibri"/>
            </a:endParaRPr>
          </a:p>
          <a:p>
            <a:pPr indent="-228600">
              <a:lnSpc>
                <a:spcPct val="90000"/>
              </a:lnSpc>
              <a:spcAft>
                <a:spcPts val="600"/>
              </a:spcAft>
              <a:buFont typeface="Arial" panose="020B0604020202020204" pitchFamily="34" charset="0"/>
              <a:buChar char="•"/>
            </a:pPr>
            <a:r>
              <a:rPr lang="en-US" sz="2000" dirty="0"/>
              <a:t>Development Team: estimate and organize user stories into a manageable hierarchy of tasks to be completed. The eventual goal is for the team to gain experience and adjust to new challenges effectively.</a:t>
            </a:r>
            <a:endParaRPr lang="en-US" sz="2000" dirty="0">
              <a:cs typeface="Calibri"/>
            </a:endParaRPr>
          </a:p>
          <a:p>
            <a:pPr indent="-228600">
              <a:lnSpc>
                <a:spcPct val="90000"/>
              </a:lnSpc>
              <a:spcAft>
                <a:spcPts val="600"/>
              </a:spcAft>
              <a:buFont typeface="Arial" panose="020B0604020202020204" pitchFamily="34" charset="0"/>
              <a:buChar char="•"/>
            </a:pPr>
            <a:r>
              <a:rPr lang="en-US" sz="2000" dirty="0"/>
              <a:t>Testers: Test the code and output of the development team. Managing expectations and outputs could lead testers to fill in PO or SM roles in the future.</a:t>
            </a:r>
            <a:endParaRPr lang="en-US" sz="2000" dirty="0">
              <a:cs typeface="Calibri"/>
            </a:endParaRPr>
          </a:p>
          <a:p>
            <a:pPr indent="-228600">
              <a:lnSpc>
                <a:spcPct val="90000"/>
              </a:lnSpc>
              <a:spcAft>
                <a:spcPts val="600"/>
              </a:spcAft>
              <a:buFont typeface="Arial" panose="020B0604020202020204" pitchFamily="34" charset="0"/>
              <a:buChar char="•"/>
            </a:pPr>
            <a:r>
              <a:rPr lang="en-US" sz="2000" dirty="0"/>
              <a:t>Product Owner: manages product backlog (information on needs and expectations of customer), condenses info into user stories, communicating with dev team and end users to ensure the end product is the best it can be.</a:t>
            </a:r>
            <a:endParaRPr lang="en-US" sz="2000" dirty="0">
              <a:cs typeface="Calibri"/>
            </a:endParaRPr>
          </a:p>
        </p:txBody>
      </p:sp>
    </p:spTree>
    <p:extLst>
      <p:ext uri="{BB962C8B-B14F-4D97-AF65-F5344CB8AC3E}">
        <p14:creationId xmlns:p14="http://schemas.microsoft.com/office/powerpoint/2010/main" val="4673445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24BBD-9739-4D40-978E-159B889F3316}"/>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Software Development Life Cycle</a:t>
            </a:r>
          </a:p>
        </p:txBody>
      </p:sp>
      <p:grpSp>
        <p:nvGrpSpPr>
          <p:cNvPr id="20" name="Group 19">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4" name="Picture 14" descr="Diagram&#10;&#10;Description automatically generated">
            <a:extLst>
              <a:ext uri="{FF2B5EF4-FFF2-40B4-BE49-F238E27FC236}">
                <a16:creationId xmlns:a16="http://schemas.microsoft.com/office/drawing/2014/main" id="{C3A202CC-26F9-4A85-A34C-C0C0A951412E}"/>
              </a:ext>
            </a:extLst>
          </p:cNvPr>
          <p:cNvPicPr>
            <a:picLocks noGrp="1" noChangeAspect="1"/>
          </p:cNvPicPr>
          <p:nvPr>
            <p:ph idx="1"/>
          </p:nvPr>
        </p:nvPicPr>
        <p:blipFill>
          <a:blip r:embed="rId2"/>
          <a:stretch>
            <a:fillRect/>
          </a:stretch>
        </p:blipFill>
        <p:spPr>
          <a:xfrm>
            <a:off x="5184508" y="1254125"/>
            <a:ext cx="6305335" cy="4351338"/>
          </a:xfrm>
        </p:spPr>
      </p:pic>
    </p:spTree>
    <p:extLst>
      <p:ext uri="{BB962C8B-B14F-4D97-AF65-F5344CB8AC3E}">
        <p14:creationId xmlns:p14="http://schemas.microsoft.com/office/powerpoint/2010/main" val="961042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0EF5EB-A8D2-418A-979D-9543868287E5}"/>
              </a:ext>
            </a:extLst>
          </p:cNvPr>
          <p:cNvSpPr>
            <a:spLocks noGrp="1"/>
          </p:cNvSpPr>
          <p:nvPr>
            <p:ph type="title"/>
          </p:nvPr>
        </p:nvSpPr>
        <p:spPr>
          <a:xfrm>
            <a:off x="643467" y="321734"/>
            <a:ext cx="10905066" cy="1135737"/>
          </a:xfrm>
        </p:spPr>
        <p:txBody>
          <a:bodyPr>
            <a:normAutofit/>
          </a:bodyPr>
          <a:lstStyle/>
          <a:p>
            <a:r>
              <a:rPr lang="en-US" sz="3600">
                <a:cs typeface="Calibri Light"/>
              </a:rPr>
              <a:t>Sprint Cycle</a:t>
            </a:r>
            <a:endParaRPr lang="en-US" sz="360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5648D19-0F40-4ED5-B203-B169E322E04B}"/>
              </a:ext>
            </a:extLst>
          </p:cNvPr>
          <p:cNvGraphicFramePr>
            <a:graphicFrameLocks noGrp="1"/>
          </p:cNvGraphicFramePr>
          <p:nvPr>
            <p:ph idx="1"/>
            <p:extLst>
              <p:ext uri="{D42A27DB-BD31-4B8C-83A1-F6EECF244321}">
                <p14:modId xmlns:p14="http://schemas.microsoft.com/office/powerpoint/2010/main" val="19752447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05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7355DDF-DC49-42EF-A9C3-6C5703272648}"/>
              </a:ext>
            </a:extLst>
          </p:cNvPr>
          <p:cNvPicPr>
            <a:picLocks noChangeAspect="1"/>
          </p:cNvPicPr>
          <p:nvPr/>
        </p:nvPicPr>
        <p:blipFill rotWithShape="1">
          <a:blip r:embed="rId2"/>
          <a:srcRect l="22474" r="12476" b="1"/>
          <a:stretch/>
        </p:blipFill>
        <p:spPr>
          <a:xfrm>
            <a:off x="4117521" y="10"/>
            <a:ext cx="8074479" cy="6857990"/>
          </a:xfrm>
          <a:prstGeom prst="rect">
            <a:avLst/>
          </a:prstGeom>
        </p:spPr>
      </p:pic>
      <p:sp>
        <p:nvSpPr>
          <p:cNvPr id="17" name="Freeform: Shape 1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EAD4A2-1450-4205-8ED0-0FB48EA9D8BA}"/>
              </a:ext>
            </a:extLst>
          </p:cNvPr>
          <p:cNvSpPr>
            <a:spLocks noGrp="1"/>
          </p:cNvSpPr>
          <p:nvPr>
            <p:ph type="title"/>
          </p:nvPr>
        </p:nvSpPr>
        <p:spPr>
          <a:xfrm>
            <a:off x="804672" y="365125"/>
            <a:ext cx="5266155" cy="1325563"/>
          </a:xfrm>
        </p:spPr>
        <p:txBody>
          <a:bodyPr>
            <a:normAutofit/>
          </a:bodyPr>
          <a:lstStyle/>
          <a:p>
            <a:r>
              <a:rPr lang="en-US" dirty="0">
                <a:cs typeface="Calibri Light"/>
              </a:rPr>
              <a:t>Groundhog Day: Waterfall</a:t>
            </a:r>
            <a:endParaRPr lang="en-US" dirty="0"/>
          </a:p>
        </p:txBody>
      </p:sp>
      <p:sp>
        <p:nvSpPr>
          <p:cNvPr id="8" name="Content Placeholder 7">
            <a:extLst>
              <a:ext uri="{FF2B5EF4-FFF2-40B4-BE49-F238E27FC236}">
                <a16:creationId xmlns:a16="http://schemas.microsoft.com/office/drawing/2014/main" id="{8FCCF940-5631-408F-9573-19373BDA6632}"/>
              </a:ext>
            </a:extLst>
          </p:cNvPr>
          <p:cNvSpPr>
            <a:spLocks noGrp="1"/>
          </p:cNvSpPr>
          <p:nvPr>
            <p:ph idx="1"/>
          </p:nvPr>
        </p:nvSpPr>
        <p:spPr>
          <a:xfrm>
            <a:off x="804672" y="2022601"/>
            <a:ext cx="3941499" cy="4154361"/>
          </a:xfrm>
        </p:spPr>
        <p:txBody>
          <a:bodyPr vert="horz" lIns="91440" tIns="45720" rIns="91440" bIns="45720" rtlCol="0" anchor="t">
            <a:normAutofit/>
          </a:bodyPr>
          <a:lstStyle/>
          <a:p>
            <a:r>
              <a:rPr lang="en-US" sz="2000" dirty="0">
                <a:cs typeface="Calibri"/>
              </a:rPr>
              <a:t>Teams act out an extensive plan, developed without their input, until the goal is met.</a:t>
            </a:r>
          </a:p>
          <a:p>
            <a:r>
              <a:rPr lang="en-US" sz="2000" dirty="0">
                <a:cs typeface="Calibri"/>
              </a:rPr>
              <a:t>Like Bill Murray, the changes that are made will take time, eventually showing progress and adaptation.</a:t>
            </a:r>
          </a:p>
          <a:p>
            <a:r>
              <a:rPr lang="en-US" sz="2000" dirty="0">
                <a:cs typeface="Calibri"/>
              </a:rPr>
              <a:t>It does possess a distinct level of focus on a single issue that other methodologies miss out on.</a:t>
            </a:r>
          </a:p>
          <a:p>
            <a:r>
              <a:rPr lang="en-US" sz="2000" dirty="0">
                <a:cs typeface="Calibri"/>
              </a:rPr>
              <a:t>Classic.</a:t>
            </a:r>
          </a:p>
        </p:txBody>
      </p:sp>
    </p:spTree>
    <p:extLst>
      <p:ext uri="{BB962C8B-B14F-4D97-AF65-F5344CB8AC3E}">
        <p14:creationId xmlns:p14="http://schemas.microsoft.com/office/powerpoint/2010/main" val="179922220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Agile Presentation</vt:lpstr>
      <vt:lpstr>Rubric</vt:lpstr>
      <vt:lpstr>Scrum-Agile Key Concepts</vt:lpstr>
      <vt:lpstr>Key Concepts Continued</vt:lpstr>
      <vt:lpstr>Traditional Waterfall Approach vs. Chad Agile Methodology</vt:lpstr>
      <vt:lpstr>Scrum-Agile Roles</vt:lpstr>
      <vt:lpstr>Software Development Life Cycle</vt:lpstr>
      <vt:lpstr>Sprint Cycle</vt:lpstr>
      <vt:lpstr>Groundhog Day: Waterfall</vt:lpstr>
      <vt:lpstr>What if?: Scrum Agile</vt:lpstr>
      <vt:lpstr>Project Factors to consider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372</cp:revision>
  <dcterms:created xsi:type="dcterms:W3CDTF">2022-02-18T23:57:37Z</dcterms:created>
  <dcterms:modified xsi:type="dcterms:W3CDTF">2022-02-27T23:43:28Z</dcterms:modified>
</cp:coreProperties>
</file>